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sldIdLst>
    <p:sldId id="256" r:id="rId5"/>
    <p:sldId id="262" r:id="rId6"/>
    <p:sldId id="267" r:id="rId7"/>
    <p:sldId id="264" r:id="rId8"/>
    <p:sldId id="269" r:id="rId9"/>
    <p:sldId id="270" r:id="rId10"/>
    <p:sldId id="265" r:id="rId11"/>
    <p:sldId id="268"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y Chancellor" initials="AC" lastIdx="1" clrIdx="0">
    <p:extLst>
      <p:ext uri="{19B8F6BF-5375-455C-9EA6-DF929625EA0E}">
        <p15:presenceInfo xmlns:p15="http://schemas.microsoft.com/office/powerpoint/2012/main" userId="S-1-5-21-4008315075-3603792885-1940054573-319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2970" autoAdjust="0"/>
  </p:normalViewPr>
  <p:slideViewPr>
    <p:cSldViewPr snapToGrid="0">
      <p:cViewPr varScale="1">
        <p:scale>
          <a:sx n="64" d="100"/>
          <a:sy n="64" d="100"/>
        </p:scale>
        <p:origin x="1378" y="58"/>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740974-08FA-432B-837C-117538E34D00}"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7DFD7-44E2-4E9A-B719-B27A62222793}" type="slidenum">
              <a:rPr lang="en-US" smtClean="0"/>
              <a:t>‹#›</a:t>
            </a:fld>
            <a:endParaRPr lang="en-US"/>
          </a:p>
        </p:txBody>
      </p:sp>
    </p:spTree>
    <p:extLst>
      <p:ext uri="{BB962C8B-B14F-4D97-AF65-F5344CB8AC3E}">
        <p14:creationId xmlns:p14="http://schemas.microsoft.com/office/powerpoint/2010/main" val="1458128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B7DFD7-44E2-4E9A-B719-B27A62222793}" type="slidenum">
              <a:rPr lang="en-US" smtClean="0"/>
              <a:t>1</a:t>
            </a:fld>
            <a:endParaRPr lang="en-US"/>
          </a:p>
        </p:txBody>
      </p:sp>
    </p:spTree>
    <p:extLst>
      <p:ext uri="{BB962C8B-B14F-4D97-AF65-F5344CB8AC3E}">
        <p14:creationId xmlns:p14="http://schemas.microsoft.com/office/powerpoint/2010/main" val="2000266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B7DFD7-44E2-4E9A-B719-B27A62222793}" type="slidenum">
              <a:rPr lang="en-US" smtClean="0"/>
              <a:t>2</a:t>
            </a:fld>
            <a:endParaRPr lang="en-US"/>
          </a:p>
        </p:txBody>
      </p:sp>
    </p:spTree>
    <p:extLst>
      <p:ext uri="{BB962C8B-B14F-4D97-AF65-F5344CB8AC3E}">
        <p14:creationId xmlns:p14="http://schemas.microsoft.com/office/powerpoint/2010/main" val="392734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a:t>
            </a:r>
            <a:r>
              <a:rPr lang="en-US" baseline="0" dirty="0" smtClean="0"/>
              <a:t> Up on September topics and load any potential tools/nots on Google Drive. </a:t>
            </a:r>
            <a:endParaRPr lang="en-US" dirty="0"/>
          </a:p>
        </p:txBody>
      </p:sp>
      <p:sp>
        <p:nvSpPr>
          <p:cNvPr id="4" name="Slide Number Placeholder 3"/>
          <p:cNvSpPr>
            <a:spLocks noGrp="1"/>
          </p:cNvSpPr>
          <p:nvPr>
            <p:ph type="sldNum" sz="quarter" idx="10"/>
          </p:nvPr>
        </p:nvSpPr>
        <p:spPr/>
        <p:txBody>
          <a:bodyPr/>
          <a:lstStyle/>
          <a:p>
            <a:fld id="{C6B7DFD7-44E2-4E9A-B719-B27A62222793}" type="slidenum">
              <a:rPr lang="en-US" smtClean="0"/>
              <a:t>3</a:t>
            </a:fld>
            <a:endParaRPr lang="en-US"/>
          </a:p>
        </p:txBody>
      </p:sp>
    </p:spTree>
    <p:extLst>
      <p:ext uri="{BB962C8B-B14F-4D97-AF65-F5344CB8AC3E}">
        <p14:creationId xmlns:p14="http://schemas.microsoft.com/office/powerpoint/2010/main" val="47778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pregnant, the female form undergoes a multitude of changes making her body more susceptible to</a:t>
            </a:r>
            <a:r>
              <a:rPr lang="en-US" baseline="0" dirty="0" smtClean="0"/>
              <a:t> </a:t>
            </a:r>
            <a:r>
              <a:rPr lang="en-US" dirty="0" smtClean="0"/>
              <a:t>those hazards due to alterations in her circulatory, respiratory, endocrine and musculoskeletal system.</a:t>
            </a:r>
            <a:br>
              <a:rPr lang="en-US" dirty="0" smtClean="0"/>
            </a:br>
            <a:endParaRPr lang="en-US" dirty="0" smtClean="0"/>
          </a:p>
          <a:p>
            <a:r>
              <a:rPr lang="en-US" dirty="0" smtClean="0"/>
              <a:t>Women have a higher heart rate, the volume of blood in their bodies increase by at least 30%, she breathes</a:t>
            </a:r>
            <a:r>
              <a:rPr lang="en-US" baseline="0" dirty="0" smtClean="0"/>
              <a:t> </a:t>
            </a:r>
            <a:r>
              <a:rPr lang="en-US" dirty="0" smtClean="0"/>
              <a:t>in a higher total amount of air per minute and pregnancy hormones lead to softening of her ligaments</a:t>
            </a:r>
            <a:r>
              <a:rPr lang="en-US" baseline="0" dirty="0" smtClean="0"/>
              <a:t> </a:t>
            </a:r>
            <a:r>
              <a:rPr lang="en-US" dirty="0" smtClean="0"/>
              <a:t>tendons and other connective tissues.</a:t>
            </a:r>
          </a:p>
          <a:p>
            <a:endParaRPr lang="en-US" dirty="0" smtClean="0"/>
          </a:p>
          <a:p>
            <a:r>
              <a:rPr lang="en-US" dirty="0" smtClean="0"/>
              <a:t>Workplaces need to understand the</a:t>
            </a:r>
            <a:r>
              <a:rPr lang="en-US" baseline="0" dirty="0" smtClean="0"/>
              <a:t> </a:t>
            </a:r>
            <a:r>
              <a:rPr lang="en-US" dirty="0" smtClean="0"/>
              <a:t>risks and hazards on those women posed by the mining work environment and understand the impacts on</a:t>
            </a:r>
            <a:br>
              <a:rPr lang="en-US" dirty="0" smtClean="0"/>
            </a:br>
            <a:r>
              <a:rPr lang="en-US" dirty="0" smtClean="0"/>
              <a:t>that female worker and her developing child.</a:t>
            </a:r>
            <a:endParaRPr lang="en-US" dirty="0"/>
          </a:p>
        </p:txBody>
      </p:sp>
      <p:sp>
        <p:nvSpPr>
          <p:cNvPr id="4" name="Slide Number Placeholder 3"/>
          <p:cNvSpPr>
            <a:spLocks noGrp="1"/>
          </p:cNvSpPr>
          <p:nvPr>
            <p:ph type="sldNum" sz="quarter" idx="10"/>
          </p:nvPr>
        </p:nvSpPr>
        <p:spPr/>
        <p:txBody>
          <a:bodyPr/>
          <a:lstStyle/>
          <a:p>
            <a:fld id="{C6B7DFD7-44E2-4E9A-B719-B27A62222793}" type="slidenum">
              <a:rPr lang="en-US" smtClean="0"/>
              <a:t>4</a:t>
            </a:fld>
            <a:endParaRPr lang="en-US"/>
          </a:p>
        </p:txBody>
      </p:sp>
    </p:spTree>
    <p:extLst>
      <p:ext uri="{BB962C8B-B14F-4D97-AF65-F5344CB8AC3E}">
        <p14:creationId xmlns:p14="http://schemas.microsoft.com/office/powerpoint/2010/main" val="64381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option is to monitor the level of contaminants in the employees’</a:t>
            </a:r>
            <a:br>
              <a:rPr lang="en-US" dirty="0" smtClean="0"/>
            </a:br>
            <a:r>
              <a:rPr lang="en-US" dirty="0" smtClean="0"/>
              <a:t>milk upon return and frequently after, and if contamination is detected she can be advised, and the milk</a:t>
            </a:r>
            <a:br>
              <a:rPr lang="en-US" dirty="0" smtClean="0"/>
            </a:br>
            <a:r>
              <a:rPr lang="en-US" dirty="0" smtClean="0"/>
              <a:t>discarded as a precaution.</a:t>
            </a:r>
            <a:br>
              <a:rPr lang="en-US" dirty="0" smtClean="0"/>
            </a:br>
            <a:r>
              <a:rPr lang="en-US" dirty="0" smtClean="0"/>
              <a:t>It is also important to ensure females are well hydrated, especially in warm environments and to avoid hot</a:t>
            </a:r>
            <a:br>
              <a:rPr lang="en-US" dirty="0" smtClean="0"/>
            </a:br>
            <a:r>
              <a:rPr lang="en-US" dirty="0" smtClean="0"/>
              <a:t>environments when possible.</a:t>
            </a:r>
            <a:r>
              <a:rPr lang="en-US" sz="1400" dirty="0" smtClean="0"/>
              <a:t/>
            </a:r>
            <a:br>
              <a:rPr lang="en-US" sz="1400" dirty="0" smtClean="0"/>
            </a:br>
            <a:endParaRPr lang="en-US" sz="1400" dirty="0" smtClean="0"/>
          </a:p>
          <a:p>
            <a:r>
              <a:rPr lang="en-US" dirty="0" smtClean="0"/>
              <a:t>A positive is example is BMC South Walker Creek (BHP) which became an accredited Breastfeeding Friendly</a:t>
            </a:r>
            <a:br>
              <a:rPr lang="en-US" dirty="0" smtClean="0"/>
            </a:br>
            <a:r>
              <a:rPr lang="en-US" dirty="0" smtClean="0"/>
              <a:t>Workplace by the Australian Breastfeeding Association (ABA) in December 2019. the site created a dedicated</a:t>
            </a:r>
            <a:br>
              <a:rPr lang="en-US" dirty="0" smtClean="0"/>
            </a:br>
            <a:r>
              <a:rPr lang="en-US" dirty="0" smtClean="0"/>
              <a:t>space where mothers could express and implemented a breastfeeding policy outlining lactation break</a:t>
            </a:r>
            <a:br>
              <a:rPr lang="en-US" dirty="0" smtClean="0"/>
            </a:br>
            <a:r>
              <a:rPr lang="en-US" dirty="0" smtClean="0"/>
              <a:t>entitlements.</a:t>
            </a:r>
            <a:r>
              <a:rPr lang="en-US" sz="1400" dirty="0" smtClean="0"/>
              <a:t> </a:t>
            </a:r>
            <a:br>
              <a:rPr lang="en-US" sz="1400" dirty="0" smtClean="0"/>
            </a:br>
            <a:r>
              <a:rPr lang="en-US" sz="1400" dirty="0" smtClean="0"/>
              <a:t/>
            </a:r>
            <a:br>
              <a:rPr lang="en-US" sz="1400" dirty="0" smtClean="0"/>
            </a:br>
            <a:endParaRPr lang="en-US" dirty="0"/>
          </a:p>
        </p:txBody>
      </p:sp>
      <p:sp>
        <p:nvSpPr>
          <p:cNvPr id="4" name="Slide Number Placeholder 3"/>
          <p:cNvSpPr>
            <a:spLocks noGrp="1"/>
          </p:cNvSpPr>
          <p:nvPr>
            <p:ph type="sldNum" sz="quarter" idx="10"/>
          </p:nvPr>
        </p:nvSpPr>
        <p:spPr/>
        <p:txBody>
          <a:bodyPr/>
          <a:lstStyle/>
          <a:p>
            <a:fld id="{C6B7DFD7-44E2-4E9A-B719-B27A62222793}" type="slidenum">
              <a:rPr lang="en-US" smtClean="0"/>
              <a:t>5</a:t>
            </a:fld>
            <a:endParaRPr lang="en-US"/>
          </a:p>
        </p:txBody>
      </p:sp>
    </p:spTree>
    <p:extLst>
      <p:ext uri="{BB962C8B-B14F-4D97-AF65-F5344CB8AC3E}">
        <p14:creationId xmlns:p14="http://schemas.microsoft.com/office/powerpoint/2010/main" val="1045115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B7DFD7-44E2-4E9A-B719-B27A62222793}" type="slidenum">
              <a:rPr lang="en-US" smtClean="0"/>
              <a:t>6</a:t>
            </a:fld>
            <a:endParaRPr lang="en-US"/>
          </a:p>
        </p:txBody>
      </p:sp>
    </p:spTree>
    <p:extLst>
      <p:ext uri="{BB962C8B-B14F-4D97-AF65-F5344CB8AC3E}">
        <p14:creationId xmlns:p14="http://schemas.microsoft.com/office/powerpoint/2010/main" val="1482027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Possible solutions to this are:</a:t>
            </a:r>
            <a:br>
              <a:rPr lang="en-US" dirty="0" smtClean="0"/>
            </a:br>
            <a:r>
              <a:rPr lang="en-US" dirty="0" smtClean="0"/>
              <a:t>- Using a higher volume menstrual cup (this is not recommended for long periods of time if a female has</a:t>
            </a:r>
            <a:br>
              <a:rPr lang="en-US" dirty="0" smtClean="0"/>
            </a:br>
            <a:r>
              <a:rPr lang="en-US" dirty="0" smtClean="0"/>
              <a:t>experienced toxic shock syndrome before)</a:t>
            </a:r>
            <a:br>
              <a:rPr lang="en-US" dirty="0" smtClean="0"/>
            </a:br>
            <a:r>
              <a:rPr lang="en-US" dirty="0" smtClean="0"/>
              <a:t>- Pair the menstrual cup with period undies or a pad to extend the adequate timeframe</a:t>
            </a:r>
            <a:br>
              <a:rPr lang="en-US" dirty="0" smtClean="0"/>
            </a:br>
            <a:r>
              <a:rPr lang="en-US" dirty="0" smtClean="0"/>
              <a:t>- Use contraception to manage when/if a period takes place</a:t>
            </a:r>
            <a:br>
              <a:rPr lang="en-US" dirty="0" smtClean="0"/>
            </a:br>
            <a:r>
              <a:rPr lang="en-US" dirty="0" smtClean="0"/>
              <a:t>- Provide adequate facilities for the changing of menstrual management and hygienic hand washing</a:t>
            </a:r>
            <a:br>
              <a:rPr lang="en-US" dirty="0" smtClean="0"/>
            </a:br>
            <a:r>
              <a:rPr lang="en-US" dirty="0" smtClean="0"/>
              <a:t>facilities</a:t>
            </a:r>
            <a:br>
              <a:rPr lang="en-US" dirty="0" smtClean="0"/>
            </a:br>
            <a:r>
              <a:rPr lang="en-US" dirty="0" err="1" smtClean="0"/>
              <a:t>She’sFreetobe</a:t>
            </a:r>
            <a:r>
              <a:rPr lang="en-US" dirty="0" smtClean="0"/>
              <a:t> provides packs with female urination devices, menstrual cups and period underwear in a</a:t>
            </a:r>
            <a:br>
              <a:rPr lang="en-US" dirty="0" smtClean="0"/>
            </a:br>
            <a:r>
              <a:rPr lang="en-US" dirty="0" smtClean="0"/>
              <a:t>discreet waterproof neoprene bag for women in industry.</a:t>
            </a:r>
            <a:r>
              <a:rPr lang="en-US" sz="1400" dirty="0" smtClean="0"/>
              <a:t> </a:t>
            </a:r>
            <a:endParaRPr lang="en-US" dirty="0"/>
          </a:p>
        </p:txBody>
      </p:sp>
      <p:sp>
        <p:nvSpPr>
          <p:cNvPr id="4" name="Slide Number Placeholder 3"/>
          <p:cNvSpPr>
            <a:spLocks noGrp="1"/>
          </p:cNvSpPr>
          <p:nvPr>
            <p:ph type="sldNum" sz="quarter" idx="10"/>
          </p:nvPr>
        </p:nvSpPr>
        <p:spPr/>
        <p:txBody>
          <a:bodyPr/>
          <a:lstStyle/>
          <a:p>
            <a:fld id="{C6B7DFD7-44E2-4E9A-B719-B27A62222793}" type="slidenum">
              <a:rPr lang="en-US" smtClean="0"/>
              <a:t>7</a:t>
            </a:fld>
            <a:endParaRPr lang="en-US"/>
          </a:p>
        </p:txBody>
      </p:sp>
    </p:spTree>
    <p:extLst>
      <p:ext uri="{BB962C8B-B14F-4D97-AF65-F5344CB8AC3E}">
        <p14:creationId xmlns:p14="http://schemas.microsoft.com/office/powerpoint/2010/main" val="1031260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What employers can do is creating the environment to talk about menopause openly and without</a:t>
            </a:r>
            <a:br>
              <a:rPr lang="en-US" dirty="0" smtClean="0"/>
            </a:br>
            <a:r>
              <a:rPr lang="en-US" dirty="0" smtClean="0"/>
              <a:t>embarrassment. It is a natural phase in every woman’s life that needs to be </a:t>
            </a:r>
            <a:r>
              <a:rPr lang="en-US" dirty="0" err="1" smtClean="0"/>
              <a:t>normalised</a:t>
            </a:r>
            <a:r>
              <a:rPr lang="en-US" dirty="0" smtClean="0"/>
              <a:t>.</a:t>
            </a:r>
            <a:br>
              <a:rPr lang="en-US" dirty="0" smtClean="0"/>
            </a:br>
            <a:r>
              <a:rPr lang="en-US" dirty="0" smtClean="0"/>
              <a:t>On top of this is the distraction in the business and reputational risks.</a:t>
            </a:r>
            <a:br>
              <a:rPr lang="en-US" dirty="0" smtClean="0"/>
            </a:br>
            <a:r>
              <a:rPr lang="en-US" dirty="0" smtClean="0"/>
              <a:t>These are clear, compelling reasons for supporting menopausal women in the workplace. It supports an</a:t>
            </a:r>
            <a:br>
              <a:rPr lang="en-US" dirty="0" smtClean="0"/>
            </a:br>
            <a:r>
              <a:rPr lang="en-US" dirty="0" smtClean="0"/>
              <a:t>inclusive culture as many women continue working through their menopause and for many years beyond.</a:t>
            </a:r>
            <a:br>
              <a:rPr lang="en-US" dirty="0" smtClean="0"/>
            </a:br>
            <a:r>
              <a:rPr lang="en-US" dirty="0" smtClean="0"/>
              <a:t>We believe supporting them through the menopause transition should be considered best practice by all</a:t>
            </a:r>
            <a:br>
              <a:rPr lang="en-US" dirty="0" smtClean="0"/>
            </a:br>
            <a:r>
              <a:rPr lang="en-US" dirty="0" smtClean="0"/>
              <a:t>employers.</a:t>
            </a:r>
            <a:r>
              <a:rPr lang="en-US" sz="1400" dirty="0" smtClean="0"/>
              <a:t> </a:t>
            </a:r>
            <a:endParaRPr lang="en-US" dirty="0" smtClean="0"/>
          </a:p>
          <a:p>
            <a:endParaRPr lang="en-US" dirty="0" smtClean="0"/>
          </a:p>
          <a:p>
            <a:r>
              <a:rPr lang="en-US" dirty="0" smtClean="0"/>
              <a:t>The scale of the issue via statistics from the United Kingdom:</a:t>
            </a:r>
            <a:br>
              <a:rPr lang="en-US" dirty="0" smtClean="0"/>
            </a:br>
            <a:r>
              <a:rPr lang="en-US" dirty="0" smtClean="0"/>
              <a:t>• Menopausal women are the fastest growing demographic in the workforce.</a:t>
            </a:r>
            <a:br>
              <a:rPr lang="en-US" dirty="0" smtClean="0"/>
            </a:br>
            <a:r>
              <a:rPr lang="en-US" dirty="0" smtClean="0"/>
              <a:t>• The average age for a woman to go through menopause is 51. It can be earlier than this, naturally or due</a:t>
            </a:r>
            <a:br>
              <a:rPr lang="en-US" dirty="0" smtClean="0"/>
            </a:br>
            <a:r>
              <a:rPr lang="en-US" dirty="0" smtClean="0"/>
              <a:t>to surgery, or illness. And symptoms may start years before menopause, during the perimenopause</a:t>
            </a:r>
            <a:br>
              <a:rPr lang="en-US" dirty="0" smtClean="0"/>
            </a:br>
            <a:r>
              <a:rPr lang="en-US" dirty="0" smtClean="0"/>
              <a:t>phase (7-14 years).</a:t>
            </a:r>
            <a:br>
              <a:rPr lang="en-US" dirty="0" smtClean="0"/>
            </a:br>
            <a:r>
              <a:rPr lang="en-US" dirty="0" smtClean="0"/>
              <a:t>• According to the Faculty of Occupational Medicine (FOM), nearly 8 out of 10 of menopausal women are</a:t>
            </a:r>
            <a:br>
              <a:rPr lang="en-US" dirty="0" smtClean="0"/>
            </a:br>
            <a:r>
              <a:rPr lang="en-US" dirty="0" smtClean="0"/>
              <a:t>in work in the UK.</a:t>
            </a:r>
            <a:br>
              <a:rPr lang="en-US" dirty="0" smtClean="0"/>
            </a:br>
            <a:r>
              <a:rPr lang="en-US" dirty="0" smtClean="0"/>
              <a:t>• 3 out of 4 women experience symptoms, 1 in 4 could experience serious symptoms.</a:t>
            </a:r>
            <a:br>
              <a:rPr lang="en-US" dirty="0" smtClean="0"/>
            </a:br>
            <a:r>
              <a:rPr lang="en-US" dirty="0" smtClean="0"/>
              <a:t>• One in three will soon be over 50, and retirement ages are now 68</a:t>
            </a:r>
            <a:br>
              <a:rPr lang="en-US" dirty="0" smtClean="0"/>
            </a:br>
            <a:r>
              <a:rPr lang="en-US" dirty="0" smtClean="0"/>
              <a:t>• There have already been successful employment tribunals against employers.</a:t>
            </a:r>
            <a:br>
              <a:rPr lang="en-US" dirty="0" smtClean="0"/>
            </a:br>
            <a:endParaRPr lang="en-US" dirty="0" smtClean="0"/>
          </a:p>
          <a:p>
            <a:r>
              <a:rPr lang="en-US" dirty="0" smtClean="0"/>
              <a:t>To support and value female employees during this time the following can be implemented:</a:t>
            </a:r>
            <a:br>
              <a:rPr lang="en-US" dirty="0" smtClean="0"/>
            </a:br>
            <a:r>
              <a:rPr lang="en-US" dirty="0" smtClean="0"/>
              <a:t>- Write a policy or guidance document and make sure it is well </a:t>
            </a:r>
            <a:r>
              <a:rPr lang="en-US" dirty="0" err="1" smtClean="0"/>
              <a:t>publicised</a:t>
            </a:r>
            <a:r>
              <a:rPr lang="en-US" dirty="0" smtClean="0"/>
              <a:t/>
            </a:r>
            <a:br>
              <a:rPr lang="en-US" dirty="0" smtClean="0"/>
            </a:br>
            <a:r>
              <a:rPr lang="en-US" dirty="0" smtClean="0"/>
              <a:t>- Introducing a range of reasonable adjustments. These are usually simple to implement, such as a desktop</a:t>
            </a:r>
            <a:br>
              <a:rPr lang="en-US" dirty="0" smtClean="0"/>
            </a:br>
            <a:r>
              <a:rPr lang="en-US" dirty="0" smtClean="0"/>
              <a:t>fan or temperature-controlled offices, an extra uniform, or even flexible working.</a:t>
            </a:r>
            <a:br>
              <a:rPr lang="en-US" dirty="0" smtClean="0"/>
            </a:br>
            <a:r>
              <a:rPr lang="en-US" dirty="0" smtClean="0"/>
              <a:t>- Training, processes and information so all employees have a clear understanding of menopause</a:t>
            </a:r>
            <a:br>
              <a:rPr lang="en-US" dirty="0" smtClean="0"/>
            </a:br>
            <a:r>
              <a:rPr lang="en-US" dirty="0" smtClean="0"/>
              <a:t>- Informal support employee network</a:t>
            </a:r>
            <a:br>
              <a:rPr lang="en-US" dirty="0" smtClean="0"/>
            </a:br>
            <a:r>
              <a:rPr lang="en-US" dirty="0" smtClean="0"/>
              <a:t>Considering the relatively small investment in activity, the financial payback would be quick considering the</a:t>
            </a:r>
            <a:br>
              <a:rPr lang="en-US" dirty="0" smtClean="0"/>
            </a:br>
            <a:r>
              <a:rPr lang="en-US" dirty="0" smtClean="0"/>
              <a:t>following:</a:t>
            </a:r>
            <a:br>
              <a:rPr lang="en-US" dirty="0" smtClean="0"/>
            </a:br>
            <a:r>
              <a:rPr lang="en-US" dirty="0" smtClean="0"/>
              <a:t>• The cost of recruitment to replace women who leave the business and bringing a new member of the</a:t>
            </a:r>
            <a:br>
              <a:rPr lang="en-US" dirty="0" smtClean="0"/>
            </a:br>
            <a:r>
              <a:rPr lang="en-US" dirty="0" smtClean="0"/>
              <a:t>team up to speed.</a:t>
            </a:r>
            <a:br>
              <a:rPr lang="en-US" dirty="0" smtClean="0"/>
            </a:br>
            <a:r>
              <a:rPr lang="en-US" dirty="0" smtClean="0"/>
              <a:t>• Cost of absence.</a:t>
            </a:r>
            <a:br>
              <a:rPr lang="en-US" dirty="0" smtClean="0"/>
            </a:br>
            <a:r>
              <a:rPr lang="en-US" dirty="0" smtClean="0"/>
              <a:t>• Cost of employee relations issues or tribunals which doesn’t include the cost of any awards or the</a:t>
            </a:r>
            <a:br>
              <a:rPr lang="en-US" dirty="0" smtClean="0"/>
            </a:br>
            <a:r>
              <a:rPr lang="en-US" dirty="0" smtClean="0"/>
              <a:t>claimant’s legal fees, if won. </a:t>
            </a:r>
            <a:endParaRPr lang="en-US" dirty="0"/>
          </a:p>
        </p:txBody>
      </p:sp>
      <p:sp>
        <p:nvSpPr>
          <p:cNvPr id="4" name="Slide Number Placeholder 3"/>
          <p:cNvSpPr>
            <a:spLocks noGrp="1"/>
          </p:cNvSpPr>
          <p:nvPr>
            <p:ph type="sldNum" sz="quarter" idx="10"/>
          </p:nvPr>
        </p:nvSpPr>
        <p:spPr/>
        <p:txBody>
          <a:bodyPr/>
          <a:lstStyle/>
          <a:p>
            <a:fld id="{C6B7DFD7-44E2-4E9A-B719-B27A62222793}" type="slidenum">
              <a:rPr lang="en-US" smtClean="0"/>
              <a:t>8</a:t>
            </a:fld>
            <a:endParaRPr lang="en-US"/>
          </a:p>
        </p:txBody>
      </p:sp>
    </p:spTree>
    <p:extLst>
      <p:ext uri="{BB962C8B-B14F-4D97-AF65-F5344CB8AC3E}">
        <p14:creationId xmlns:p14="http://schemas.microsoft.com/office/powerpoint/2010/main" val="1309557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B7DFD7-44E2-4E9A-B719-B27A62222793}" type="slidenum">
              <a:rPr lang="en-US" smtClean="0"/>
              <a:t>9</a:t>
            </a:fld>
            <a:endParaRPr lang="en-US"/>
          </a:p>
        </p:txBody>
      </p:sp>
    </p:spTree>
    <p:extLst>
      <p:ext uri="{BB962C8B-B14F-4D97-AF65-F5344CB8AC3E}">
        <p14:creationId xmlns:p14="http://schemas.microsoft.com/office/powerpoint/2010/main" val="911514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44D155-DA15-4898-8BD0-3866B79DF219}" type="datetime1">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16ACB-E630-45C0-9D7E-AAC25FE71155}" type="slidenum">
              <a:rPr lang="en-US" smtClean="0"/>
              <a:t>‹#›</a:t>
            </a:fld>
            <a:endParaRPr lang="en-US"/>
          </a:p>
        </p:txBody>
      </p:sp>
    </p:spTree>
    <p:extLst>
      <p:ext uri="{BB962C8B-B14F-4D97-AF65-F5344CB8AC3E}">
        <p14:creationId xmlns:p14="http://schemas.microsoft.com/office/powerpoint/2010/main" val="1361674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AB0AA7-2F73-4F48-8D6B-BE9A54C2E6A1}" type="datetime1">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16ACB-E630-45C0-9D7E-AAC25FE71155}" type="slidenum">
              <a:rPr lang="en-US" smtClean="0"/>
              <a:t>‹#›</a:t>
            </a:fld>
            <a:endParaRPr lang="en-US"/>
          </a:p>
        </p:txBody>
      </p:sp>
    </p:spTree>
    <p:extLst>
      <p:ext uri="{BB962C8B-B14F-4D97-AF65-F5344CB8AC3E}">
        <p14:creationId xmlns:p14="http://schemas.microsoft.com/office/powerpoint/2010/main" val="2668483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3D4534-5BF8-46A3-B6B6-68909FB22B5E}" type="datetime1">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16ACB-E630-45C0-9D7E-AAC25FE71155}" type="slidenum">
              <a:rPr lang="en-US" smtClean="0"/>
              <a:t>‹#›</a:t>
            </a:fld>
            <a:endParaRPr lang="en-US"/>
          </a:p>
        </p:txBody>
      </p:sp>
    </p:spTree>
    <p:extLst>
      <p:ext uri="{BB962C8B-B14F-4D97-AF65-F5344CB8AC3E}">
        <p14:creationId xmlns:p14="http://schemas.microsoft.com/office/powerpoint/2010/main" val="2933683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AB0E13-4525-4362-A510-4303A85D782B}" type="datetime1">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16ACB-E630-45C0-9D7E-AAC25FE71155}" type="slidenum">
              <a:rPr lang="en-US" smtClean="0"/>
              <a:t>‹#›</a:t>
            </a:fld>
            <a:endParaRPr lang="en-US"/>
          </a:p>
        </p:txBody>
      </p:sp>
    </p:spTree>
    <p:extLst>
      <p:ext uri="{BB962C8B-B14F-4D97-AF65-F5344CB8AC3E}">
        <p14:creationId xmlns:p14="http://schemas.microsoft.com/office/powerpoint/2010/main" val="2674258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6240AC-9282-4293-A68D-F2479D2D6839}" type="datetime1">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16ACB-E630-45C0-9D7E-AAC25FE71155}" type="slidenum">
              <a:rPr lang="en-US" smtClean="0"/>
              <a:t>‹#›</a:t>
            </a:fld>
            <a:endParaRPr lang="en-US"/>
          </a:p>
        </p:txBody>
      </p:sp>
    </p:spTree>
    <p:extLst>
      <p:ext uri="{BB962C8B-B14F-4D97-AF65-F5344CB8AC3E}">
        <p14:creationId xmlns:p14="http://schemas.microsoft.com/office/powerpoint/2010/main" val="2011021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D72A2A-C012-43D0-AFFE-7871F3C56C42}" type="datetime1">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16ACB-E630-45C0-9D7E-AAC25FE71155}" type="slidenum">
              <a:rPr lang="en-US" smtClean="0"/>
              <a:t>‹#›</a:t>
            </a:fld>
            <a:endParaRPr lang="en-US"/>
          </a:p>
        </p:txBody>
      </p:sp>
    </p:spTree>
    <p:extLst>
      <p:ext uri="{BB962C8B-B14F-4D97-AF65-F5344CB8AC3E}">
        <p14:creationId xmlns:p14="http://schemas.microsoft.com/office/powerpoint/2010/main" val="3410278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FF5E23-444F-4428-A07A-04D5432175C6}" type="datetime1">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116ACB-E630-45C0-9D7E-AAC25FE71155}" type="slidenum">
              <a:rPr lang="en-US" smtClean="0"/>
              <a:t>‹#›</a:t>
            </a:fld>
            <a:endParaRPr lang="en-US"/>
          </a:p>
        </p:txBody>
      </p:sp>
    </p:spTree>
    <p:extLst>
      <p:ext uri="{BB962C8B-B14F-4D97-AF65-F5344CB8AC3E}">
        <p14:creationId xmlns:p14="http://schemas.microsoft.com/office/powerpoint/2010/main" val="3315827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5FEC47-22CB-48A8-BB1B-E98E0E32897B}" type="datetime1">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116ACB-E630-45C0-9D7E-AAC25FE71155}" type="slidenum">
              <a:rPr lang="en-US" smtClean="0"/>
              <a:t>‹#›</a:t>
            </a:fld>
            <a:endParaRPr lang="en-US"/>
          </a:p>
        </p:txBody>
      </p:sp>
    </p:spTree>
    <p:extLst>
      <p:ext uri="{BB962C8B-B14F-4D97-AF65-F5344CB8AC3E}">
        <p14:creationId xmlns:p14="http://schemas.microsoft.com/office/powerpoint/2010/main" val="1124328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842A2-0005-4560-AD7D-827D4C3E62D7}" type="datetime1">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116ACB-E630-45C0-9D7E-AAC25FE71155}" type="slidenum">
              <a:rPr lang="en-US" smtClean="0"/>
              <a:t>‹#›</a:t>
            </a:fld>
            <a:endParaRPr lang="en-US"/>
          </a:p>
        </p:txBody>
      </p:sp>
    </p:spTree>
    <p:extLst>
      <p:ext uri="{BB962C8B-B14F-4D97-AF65-F5344CB8AC3E}">
        <p14:creationId xmlns:p14="http://schemas.microsoft.com/office/powerpoint/2010/main" val="1934627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EF217F-7E53-4357-A64F-77719005E482}" type="datetime1">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16ACB-E630-45C0-9D7E-AAC25FE71155}" type="slidenum">
              <a:rPr lang="en-US" smtClean="0"/>
              <a:t>‹#›</a:t>
            </a:fld>
            <a:endParaRPr lang="en-US"/>
          </a:p>
        </p:txBody>
      </p:sp>
    </p:spTree>
    <p:extLst>
      <p:ext uri="{BB962C8B-B14F-4D97-AF65-F5344CB8AC3E}">
        <p14:creationId xmlns:p14="http://schemas.microsoft.com/office/powerpoint/2010/main" val="1336417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CDEBAB-F15A-431E-B66E-8BC74FB9459B}" type="datetime1">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16ACB-E630-45C0-9D7E-AAC25FE71155}" type="slidenum">
              <a:rPr lang="en-US" smtClean="0"/>
              <a:t>‹#›</a:t>
            </a:fld>
            <a:endParaRPr lang="en-US"/>
          </a:p>
        </p:txBody>
      </p:sp>
    </p:spTree>
    <p:extLst>
      <p:ext uri="{BB962C8B-B14F-4D97-AF65-F5344CB8AC3E}">
        <p14:creationId xmlns:p14="http://schemas.microsoft.com/office/powerpoint/2010/main" val="3476780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DAA4C9-BD91-4729-87D8-12F80A66D0FE}" type="datetime1">
              <a:rPr lang="en-US" smtClean="0"/>
              <a:t>12/7/2021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16ACB-E630-45C0-9D7E-AAC25FE71155}" type="slidenum">
              <a:rPr lang="en-US" smtClean="0"/>
              <a:t>‹#›</a:t>
            </a:fld>
            <a:endParaRPr lang="en-US"/>
          </a:p>
        </p:txBody>
      </p:sp>
    </p:spTree>
    <p:extLst>
      <p:ext uri="{BB962C8B-B14F-4D97-AF65-F5344CB8AC3E}">
        <p14:creationId xmlns:p14="http://schemas.microsoft.com/office/powerpoint/2010/main" val="37537748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
        <p:nvSpPr>
          <p:cNvPr id="4" name="Text Box 163"/>
          <p:cNvSpPr txBox="1">
            <a:spLocks noChangeArrowheads="1"/>
          </p:cNvSpPr>
          <p:nvPr/>
        </p:nvSpPr>
        <p:spPr bwMode="auto">
          <a:xfrm>
            <a:off x="1253065" y="3429000"/>
            <a:ext cx="10185402" cy="1828800"/>
          </a:xfrm>
          <a:prstGeom prst="rect">
            <a:avLst/>
          </a:prstGeom>
          <a:noFill/>
          <a:ln>
            <a:noFill/>
          </a:ln>
          <a:effectLst/>
        </p:spPr>
        <p:txBody>
          <a:bodyPr rot="0" vert="horz" wrap="square" lIns="36576" tIns="36576" rIns="36576" bIns="36576" anchor="t" anchorCtr="0" upright="1">
            <a:noAutofit/>
          </a:bodyPr>
          <a:lstStyle/>
          <a:p>
            <a:pPr marL="0" marR="0" algn="ctr">
              <a:lnSpc>
                <a:spcPct val="125000"/>
              </a:lnSpc>
              <a:spcBef>
                <a:spcPts val="0"/>
              </a:spcBef>
              <a:spcAft>
                <a:spcPts val="600"/>
              </a:spcAft>
            </a:pPr>
            <a:endParaRPr lang="en-US" sz="1600" dirty="0">
              <a:effectLst/>
              <a:latin typeface="Futura LT Book"/>
              <a:ea typeface="Batang"/>
              <a:cs typeface="Times New Roman" panose="02020603050405020304" pitchFamily="18" charset="0"/>
            </a:endParaRPr>
          </a:p>
        </p:txBody>
      </p:sp>
      <p:sp>
        <p:nvSpPr>
          <p:cNvPr id="5" name="Text Box 159"/>
          <p:cNvSpPr txBox="1">
            <a:spLocks noChangeArrowheads="1"/>
          </p:cNvSpPr>
          <p:nvPr/>
        </p:nvSpPr>
        <p:spPr bwMode="auto">
          <a:xfrm>
            <a:off x="1253065" y="2307166"/>
            <a:ext cx="10320869" cy="1600200"/>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marL="0" marR="0" algn="ctr">
              <a:lnSpc>
                <a:spcPct val="125000"/>
              </a:lnSpc>
              <a:spcBef>
                <a:spcPts val="0"/>
              </a:spcBef>
              <a:spcAft>
                <a:spcPts val="1200"/>
              </a:spcAft>
            </a:pPr>
            <a:r>
              <a:rPr lang="en-GB" sz="3600" kern="1400" spc="-50" dirty="0">
                <a:solidFill>
                  <a:srgbClr val="7F0D7F"/>
                </a:solidFill>
                <a:effectLst/>
                <a:latin typeface="Calibri" panose="020F0502020204030204" pitchFamily="34" charset="0"/>
                <a:ea typeface="Times New Roman" panose="02020603050405020304" pitchFamily="18" charset="0"/>
                <a:cs typeface="Calibri" panose="020F0502020204030204" pitchFamily="34" charset="0"/>
              </a:rPr>
              <a:t>International WIM Alliance</a:t>
            </a:r>
            <a:endParaRPr lang="en-US" sz="3600" kern="1400" spc="-50" dirty="0">
              <a:solidFill>
                <a:srgbClr val="7F0D7F"/>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ctr">
              <a:lnSpc>
                <a:spcPct val="125000"/>
              </a:lnSpc>
              <a:spcBef>
                <a:spcPts val="0"/>
              </a:spcBef>
              <a:spcAft>
                <a:spcPts val="1200"/>
              </a:spcAft>
            </a:pPr>
            <a:r>
              <a:rPr lang="en-GB" sz="2800" spc="75" dirty="0">
                <a:solidFill>
                  <a:srgbClr val="6C9FDE"/>
                </a:solidFill>
                <a:effectLst/>
                <a:latin typeface="Calibri" panose="020F0502020204030204" pitchFamily="34" charset="0"/>
                <a:ea typeface="Times New Roman" panose="02020603050405020304" pitchFamily="18" charset="0"/>
                <a:cs typeface="Calibri" panose="020F0502020204030204" pitchFamily="34" charset="0"/>
              </a:rPr>
              <a:t>Inclusive Workplace </a:t>
            </a:r>
            <a:r>
              <a:rPr lang="en-GB" sz="2800" spc="75" dirty="0" smtClean="0">
                <a:solidFill>
                  <a:srgbClr val="6C9FDE"/>
                </a:solidFill>
                <a:effectLst/>
                <a:latin typeface="Calibri" panose="020F0502020204030204" pitchFamily="34" charset="0"/>
                <a:ea typeface="Times New Roman" panose="02020603050405020304" pitchFamily="18" charset="0"/>
                <a:cs typeface="Calibri" panose="020F0502020204030204" pitchFamily="34" charset="0"/>
              </a:rPr>
              <a:t>Design</a:t>
            </a:r>
            <a:r>
              <a:rPr lang="en-GB" sz="2800" spc="75" dirty="0">
                <a:solidFill>
                  <a:srgbClr val="6C9FDE"/>
                </a:solidFill>
                <a:latin typeface="Calibri" panose="020F0502020204030204" pitchFamily="34" charset="0"/>
                <a:ea typeface="Times New Roman" panose="02020603050405020304" pitchFamily="18" charset="0"/>
                <a:cs typeface="Calibri" panose="020F0502020204030204" pitchFamily="34" charset="0"/>
              </a:rPr>
              <a:t> </a:t>
            </a:r>
            <a:r>
              <a:rPr lang="en-GB" sz="2800" spc="75" dirty="0" smtClean="0">
                <a:solidFill>
                  <a:srgbClr val="6C9FDE"/>
                </a:solidFill>
                <a:effectLst/>
                <a:latin typeface="Calibri" panose="020F0502020204030204" pitchFamily="34" charset="0"/>
                <a:ea typeface="Times New Roman" panose="02020603050405020304" pitchFamily="18" charset="0"/>
                <a:cs typeface="Calibri" panose="020F0502020204030204" pitchFamily="34" charset="0"/>
              </a:rPr>
              <a:t>Programme 2021</a:t>
            </a:r>
          </a:p>
          <a:p>
            <a:pPr marL="0" marR="0" algn="ctr">
              <a:lnSpc>
                <a:spcPct val="125000"/>
              </a:lnSpc>
              <a:spcBef>
                <a:spcPts val="0"/>
              </a:spcBef>
              <a:spcAft>
                <a:spcPts val="1200"/>
              </a:spcAft>
            </a:pPr>
            <a:r>
              <a:rPr lang="en-GB" sz="2800" spc="75" dirty="0" smtClean="0">
                <a:solidFill>
                  <a:srgbClr val="6C9FDE"/>
                </a:solidFill>
                <a:latin typeface="Calibri" panose="020F0502020204030204" pitchFamily="34" charset="0"/>
                <a:ea typeface="Times New Roman" panose="02020603050405020304" pitchFamily="18" charset="0"/>
                <a:cs typeface="Calibri" panose="020F0502020204030204" pitchFamily="34" charset="0"/>
              </a:rPr>
              <a:t>December 7, </a:t>
            </a:r>
            <a:r>
              <a:rPr lang="en-GB" sz="2800" spc="75" dirty="0" smtClean="0">
                <a:solidFill>
                  <a:srgbClr val="6C9FDE"/>
                </a:solidFill>
                <a:latin typeface="Calibri" panose="020F0502020204030204" pitchFamily="34" charset="0"/>
                <a:ea typeface="Times New Roman" panose="02020603050405020304" pitchFamily="18" charset="0"/>
                <a:cs typeface="Calibri" panose="020F0502020204030204" pitchFamily="34" charset="0"/>
              </a:rPr>
              <a:t>2021 – 9:00 AM MST</a:t>
            </a:r>
            <a:r>
              <a:rPr lang="en-GB" sz="2800" spc="75" dirty="0" smtClean="0">
                <a:solidFill>
                  <a:srgbClr val="6C9FDE"/>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800" spc="75" dirty="0">
              <a:solidFill>
                <a:srgbClr val="6C9FDE"/>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DB116ACB-E630-45C0-9D7E-AAC25FE71155}" type="slidenum">
              <a:rPr lang="en-US" smtClean="0"/>
              <a:t>1</a:t>
            </a:fld>
            <a:endParaRPr lang="en-US"/>
          </a:p>
        </p:txBody>
      </p:sp>
    </p:spTree>
    <p:extLst>
      <p:ext uri="{BB962C8B-B14F-4D97-AF65-F5344CB8AC3E}">
        <p14:creationId xmlns:p14="http://schemas.microsoft.com/office/powerpoint/2010/main" val="1689483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022677" y="6356349"/>
            <a:ext cx="382386" cy="362241"/>
          </a:xfrm>
          <a:prstGeom prst="rect">
            <a:avLst/>
          </a:prstGeom>
          <a:solidFill>
            <a:srgbClr val="80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C183D7F6-B498-43B3-948B-1728B52AA6E4}">
                <adec:decorative xmlns:lc="http://schemas.openxmlformats.org/drawingml/2006/lockedCanvas" xmlns:adec="http://schemas.microsoft.com/office/drawing/2017/decorativ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1"/>
              </a:ext>
            </a:extLst>
          </p:cNvPr>
          <p:cNvPicPr/>
          <p:nvPr/>
        </p:nvPicPr>
        <p:blipFill rotWithShape="1">
          <a:blip r:embed="rId3">
            <a:extLst>
              <a:ext uri="{28A0092B-C50C-407E-A947-70E740481C1C}">
                <a14:useLocalDpi xmlns:a14="http://schemas.microsoft.com/office/drawing/2010/main" val="0"/>
              </a:ext>
            </a:extLst>
          </a:blip>
          <a:srcRect t="47103" b="13266"/>
          <a:stretch/>
        </p:blipFill>
        <p:spPr bwMode="auto">
          <a:xfrm>
            <a:off x="0" y="-1"/>
            <a:ext cx="12192000" cy="1303868"/>
          </a:xfrm>
          <a:prstGeom prst="rect">
            <a:avLst/>
          </a:prstGeom>
          <a:ln>
            <a:noFill/>
          </a:ln>
          <a:extLst>
            <a:ext uri="{53640926-AAD7-44D8-BBD7-CCE9431645EC}">
              <a14:shadowObscured xmlns:a14="http://schemas.microsoft.com/office/drawing/2010/main"/>
            </a:ext>
          </a:extLst>
        </p:spPr>
      </p:pic>
      <p:sp>
        <p:nvSpPr>
          <p:cNvPr id="3" name="Rectangle 5"/>
          <p:cNvSpPr>
            <a:spLocks noChangeArrowheads="1"/>
          </p:cNvSpPr>
          <p:nvPr/>
        </p:nvSpPr>
        <p:spPr bwMode="auto">
          <a:xfrm>
            <a:off x="7916334" y="4343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ko-KR" sz="1600" b="0" i="0" u="none" strike="noStrike" cap="none" normalizeH="0" baseline="0" dirty="0" smtClean="0">
                <a:ln>
                  <a:noFill/>
                </a:ln>
                <a:solidFill>
                  <a:srgbClr val="7F0D7F"/>
                </a:solidFill>
                <a:effectLst/>
                <a:latin typeface="Futura LT Book"/>
                <a:cs typeface="Arial" panose="020B0604020202020204" pitchFamily="34" charset="0"/>
              </a:rPr>
              <a:t>		</a:t>
            </a:r>
            <a:endParaRPr kumimoji="0" lang="en-GB"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3"/>
          <p:cNvSpPr/>
          <p:nvPr/>
        </p:nvSpPr>
        <p:spPr>
          <a:xfrm>
            <a:off x="637308" y="1438103"/>
            <a:ext cx="11042074" cy="4293483"/>
          </a:xfrm>
          <a:prstGeom prst="rect">
            <a:avLst/>
          </a:prstGeom>
        </p:spPr>
        <p:txBody>
          <a:bodyPr wrap="square">
            <a:spAutoFit/>
          </a:bodyPr>
          <a:lstStyle/>
          <a:p>
            <a:pPr>
              <a:lnSpc>
                <a:spcPct val="150000"/>
              </a:lnSpc>
            </a:pPr>
            <a:r>
              <a:rPr lang="en-US" sz="2000" b="1" dirty="0" smtClean="0">
                <a:solidFill>
                  <a:srgbClr val="7030A0"/>
                </a:solidFill>
              </a:rPr>
              <a:t>Objectives </a:t>
            </a:r>
          </a:p>
          <a:p>
            <a:pPr marL="285750" indent="-285750">
              <a:lnSpc>
                <a:spcPct val="150000"/>
              </a:lnSpc>
              <a:buFont typeface="Arial" panose="020B0604020202020204" pitchFamily="34" charset="0"/>
              <a:buChar char="•"/>
            </a:pPr>
            <a:r>
              <a:rPr lang="en-US" dirty="0" smtClean="0"/>
              <a:t>To discuss innovative and practical ideas to improve workplace design that benefits everyone working in mining. </a:t>
            </a:r>
          </a:p>
          <a:p>
            <a:pPr marL="742950" lvl="1" indent="-285750">
              <a:lnSpc>
                <a:spcPct val="150000"/>
              </a:lnSpc>
              <a:buFont typeface="Courier New" panose="02070309020205020404" pitchFamily="49" charset="0"/>
              <a:buChar char="o"/>
            </a:pPr>
            <a:r>
              <a:rPr lang="en-US" dirty="0" smtClean="0"/>
              <a:t>How can we make mining inclusive and accessible regardless of gender, ethnicity &amp; race, ability, sexual orientation, age, socio-economic background, religion and ability? </a:t>
            </a:r>
          </a:p>
          <a:p>
            <a:pPr>
              <a:lnSpc>
                <a:spcPct val="150000"/>
              </a:lnSpc>
            </a:pPr>
            <a:endParaRPr lang="en-US" dirty="0" smtClean="0"/>
          </a:p>
          <a:p>
            <a:pPr marL="285750" indent="-285750">
              <a:lnSpc>
                <a:spcPct val="150000"/>
              </a:lnSpc>
              <a:buFont typeface="Arial" panose="020B0604020202020204" pitchFamily="34" charset="0"/>
              <a:buChar char="•"/>
            </a:pPr>
            <a:r>
              <a:rPr lang="en-US" b="1" dirty="0" smtClean="0"/>
              <a:t>Share best practice and find solutions to achieve attraction to the sector, recruitment, retention and well being of women and men working in mining </a:t>
            </a:r>
          </a:p>
          <a:p>
            <a:pPr>
              <a:lnSpc>
                <a:spcPct val="150000"/>
              </a:lnSpc>
            </a:pPr>
            <a:endParaRPr lang="en-US" dirty="0" smtClean="0"/>
          </a:p>
          <a:p>
            <a:pPr marL="285750" indent="-285750">
              <a:lnSpc>
                <a:spcPct val="150000"/>
              </a:lnSpc>
              <a:buFont typeface="Arial" panose="020B0604020202020204" pitchFamily="34" charset="0"/>
              <a:buChar char="•"/>
            </a:pPr>
            <a:r>
              <a:rPr lang="en-US" dirty="0" smtClean="0"/>
              <a:t>Focus on action-orientated outcomes within businesses and organizations which, supported by key procurement processes, encourages individuals and organizations to challenge the status quo</a:t>
            </a:r>
            <a:endParaRPr lang="en-US" sz="1600" dirty="0"/>
          </a:p>
        </p:txBody>
      </p:sp>
      <p:sp>
        <p:nvSpPr>
          <p:cNvPr id="2" name="Slide Number Placeholder 1"/>
          <p:cNvSpPr>
            <a:spLocks noGrp="1"/>
          </p:cNvSpPr>
          <p:nvPr>
            <p:ph type="sldNum" sz="quarter" idx="12"/>
          </p:nvPr>
        </p:nvSpPr>
        <p:spPr/>
        <p:txBody>
          <a:bodyPr/>
          <a:lstStyle/>
          <a:p>
            <a:fld id="{DB116ACB-E630-45C0-9D7E-AAC25FE71155}" type="slidenum">
              <a:rPr lang="en-US" smtClean="0">
                <a:solidFill>
                  <a:schemeClr val="bg1"/>
                </a:solidFill>
              </a:rPr>
              <a:t>2</a:t>
            </a:fld>
            <a:endParaRPr lang="en-US" dirty="0">
              <a:solidFill>
                <a:schemeClr val="bg1"/>
              </a:solidFill>
            </a:endParaRPr>
          </a:p>
        </p:txBody>
      </p:sp>
      <p:sp>
        <p:nvSpPr>
          <p:cNvPr id="7" name="Text Box 2"/>
          <p:cNvSpPr txBox="1">
            <a:spLocks noChangeArrowheads="1"/>
          </p:cNvSpPr>
          <p:nvPr/>
        </p:nvSpPr>
        <p:spPr bwMode="auto">
          <a:xfrm>
            <a:off x="637308" y="6356349"/>
            <a:ext cx="4499610" cy="362239"/>
          </a:xfrm>
          <a:prstGeom prst="rect">
            <a:avLst/>
          </a:prstGeom>
          <a:solidFill>
            <a:schemeClr val="accent1"/>
          </a:solidFill>
          <a:ln w="9525">
            <a:noFill/>
            <a:miter lim="800000"/>
            <a:headEnd/>
            <a:tailEnd/>
          </a:ln>
        </p:spPr>
        <p:txBody>
          <a:bodyPr rot="0" vert="horz" wrap="square" lIns="91440" tIns="45720" rIns="91440" bIns="45720" anchor="ctr" anchorCtr="0">
            <a:noAutofit/>
          </a:bodyPr>
          <a:lstStyle/>
          <a:p>
            <a:pPr marL="0" marR="0" algn="just">
              <a:lnSpc>
                <a:spcPct val="125000"/>
              </a:lnSpc>
              <a:spcBef>
                <a:spcPts val="0"/>
              </a:spcBef>
              <a:spcAft>
                <a:spcPts val="0"/>
              </a:spcAft>
            </a:pPr>
            <a:r>
              <a:rPr lang="en-GB" sz="1100">
                <a:solidFill>
                  <a:srgbClr val="FFFFFF"/>
                </a:solidFill>
                <a:effectLst/>
                <a:latin typeface="Futura LT Book"/>
                <a:ea typeface="Batang"/>
                <a:cs typeface="Times New Roman" panose="02020603050405020304" pitchFamily="18" charset="0"/>
              </a:rPr>
              <a:t>International WIM Alliance | Inclusive Workplace Design</a:t>
            </a:r>
            <a:endParaRPr lang="en-US" sz="1100">
              <a:effectLst/>
              <a:latin typeface="Futura LT Book"/>
              <a:ea typeface="Batang"/>
              <a:cs typeface="Times New Roman" panose="02020603050405020304" pitchFamily="18" charset="0"/>
            </a:endParaRPr>
          </a:p>
        </p:txBody>
      </p:sp>
    </p:spTree>
    <p:extLst>
      <p:ext uri="{BB962C8B-B14F-4D97-AF65-F5344CB8AC3E}">
        <p14:creationId xmlns:p14="http://schemas.microsoft.com/office/powerpoint/2010/main" val="161510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022677" y="6356349"/>
            <a:ext cx="382386" cy="362241"/>
          </a:xfrm>
          <a:prstGeom prst="rect">
            <a:avLst/>
          </a:prstGeom>
          <a:solidFill>
            <a:srgbClr val="80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C183D7F6-B498-43B3-948B-1728B52AA6E4}">
                <adec:decorative xmlns:lc="http://schemas.openxmlformats.org/drawingml/2006/lockedCanvas" xmlns:adec="http://schemas.microsoft.com/office/drawing/2017/decorativ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1"/>
              </a:ext>
            </a:extLst>
          </p:cNvPr>
          <p:cNvPicPr/>
          <p:nvPr/>
        </p:nvPicPr>
        <p:blipFill rotWithShape="1">
          <a:blip r:embed="rId3">
            <a:extLst>
              <a:ext uri="{28A0092B-C50C-407E-A947-70E740481C1C}">
                <a14:useLocalDpi xmlns:a14="http://schemas.microsoft.com/office/drawing/2010/main" val="0"/>
              </a:ext>
            </a:extLst>
          </a:blip>
          <a:srcRect t="47103" b="13266"/>
          <a:stretch/>
        </p:blipFill>
        <p:spPr bwMode="auto">
          <a:xfrm>
            <a:off x="0" y="-1"/>
            <a:ext cx="12192000" cy="1303868"/>
          </a:xfrm>
          <a:prstGeom prst="rect">
            <a:avLst/>
          </a:prstGeom>
          <a:ln>
            <a:noFill/>
          </a:ln>
          <a:extLst>
            <a:ext uri="{53640926-AAD7-44D8-BBD7-CCE9431645EC}">
              <a14:shadowObscured xmlns:a14="http://schemas.microsoft.com/office/drawing/2010/main"/>
            </a:ext>
          </a:extLst>
        </p:spPr>
      </p:pic>
      <p:sp>
        <p:nvSpPr>
          <p:cNvPr id="3" name="Rectangle 5"/>
          <p:cNvSpPr>
            <a:spLocks noChangeArrowheads="1"/>
          </p:cNvSpPr>
          <p:nvPr/>
        </p:nvSpPr>
        <p:spPr bwMode="auto">
          <a:xfrm>
            <a:off x="7916334" y="4343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ko-KR" sz="1600" b="0" i="0" u="none" strike="noStrike" cap="none" normalizeH="0" baseline="0" dirty="0" smtClean="0">
                <a:ln>
                  <a:noFill/>
                </a:ln>
                <a:solidFill>
                  <a:srgbClr val="7F0D7F"/>
                </a:solidFill>
                <a:effectLst/>
                <a:latin typeface="Futura LT Book"/>
                <a:cs typeface="Arial" panose="020B0604020202020204" pitchFamily="34" charset="0"/>
              </a:rPr>
              <a:t>		</a:t>
            </a:r>
            <a:endParaRPr kumimoji="0" lang="en-GB"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3"/>
          <p:cNvSpPr/>
          <p:nvPr/>
        </p:nvSpPr>
        <p:spPr>
          <a:xfrm>
            <a:off x="574963" y="1303867"/>
            <a:ext cx="11042074" cy="5124480"/>
          </a:xfrm>
          <a:prstGeom prst="rect">
            <a:avLst/>
          </a:prstGeom>
        </p:spPr>
        <p:txBody>
          <a:bodyPr wrap="square">
            <a:spAutoFit/>
          </a:bodyPr>
          <a:lstStyle/>
          <a:p>
            <a:pPr>
              <a:lnSpc>
                <a:spcPct val="150000"/>
              </a:lnSpc>
            </a:pPr>
            <a:r>
              <a:rPr lang="en-US" sz="2000" b="1" dirty="0" smtClean="0">
                <a:solidFill>
                  <a:srgbClr val="7030A0"/>
                </a:solidFill>
              </a:rPr>
              <a:t>Proposed Schedule for Discussion Topics</a:t>
            </a:r>
          </a:p>
          <a:p>
            <a:pPr>
              <a:lnSpc>
                <a:spcPct val="150000"/>
              </a:lnSpc>
            </a:pPr>
            <a:r>
              <a:rPr lang="en-US" u="sng" dirty="0" smtClean="0">
                <a:solidFill>
                  <a:srgbClr val="7030A0"/>
                </a:solidFill>
              </a:rPr>
              <a:t>September</a:t>
            </a:r>
          </a:p>
          <a:p>
            <a:pPr marL="285750" indent="-285750">
              <a:lnSpc>
                <a:spcPct val="150000"/>
              </a:lnSpc>
              <a:buFont typeface="Arial" panose="020B0604020202020204" pitchFamily="34" charset="0"/>
              <a:buChar char="•"/>
            </a:pPr>
            <a:r>
              <a:rPr lang="en-US" dirty="0" smtClean="0"/>
              <a:t>Technology/Digital Transformation and Automation</a:t>
            </a:r>
          </a:p>
          <a:p>
            <a:pPr marL="285750" indent="-285750">
              <a:lnSpc>
                <a:spcPct val="150000"/>
              </a:lnSpc>
              <a:buFont typeface="Arial" panose="020B0604020202020204" pitchFamily="34" charset="0"/>
              <a:buChar char="•"/>
            </a:pPr>
            <a:r>
              <a:rPr lang="en-US" dirty="0" smtClean="0"/>
              <a:t>Safety and PPE/Procurement &amp; Supply Chain</a:t>
            </a:r>
          </a:p>
          <a:p>
            <a:pPr>
              <a:lnSpc>
                <a:spcPct val="150000"/>
              </a:lnSpc>
            </a:pPr>
            <a:r>
              <a:rPr lang="en-US" u="sng" dirty="0" smtClean="0">
                <a:solidFill>
                  <a:srgbClr val="7030A0"/>
                </a:solidFill>
              </a:rPr>
              <a:t>October – Debrief </a:t>
            </a:r>
          </a:p>
          <a:p>
            <a:pPr marL="285750" indent="-285750">
              <a:lnSpc>
                <a:spcPct val="150000"/>
              </a:lnSpc>
              <a:buFont typeface="Arial" panose="020B0604020202020204" pitchFamily="34" charset="0"/>
              <a:buChar char="•"/>
            </a:pPr>
            <a:r>
              <a:rPr lang="en-US" dirty="0" smtClean="0"/>
              <a:t>Shift Design, FIFO, Remote Work</a:t>
            </a:r>
          </a:p>
          <a:p>
            <a:pPr marL="285750" indent="-285750">
              <a:lnSpc>
                <a:spcPct val="150000"/>
              </a:lnSpc>
              <a:buFont typeface="Arial" panose="020B0604020202020204" pitchFamily="34" charset="0"/>
              <a:buChar char="•"/>
            </a:pPr>
            <a:r>
              <a:rPr lang="en-US" dirty="0" smtClean="0"/>
              <a:t>Changing Rooms and Toilets, Office Design </a:t>
            </a:r>
          </a:p>
          <a:p>
            <a:pPr>
              <a:lnSpc>
                <a:spcPct val="150000"/>
              </a:lnSpc>
            </a:pPr>
            <a:r>
              <a:rPr lang="en-US" u="sng" dirty="0" smtClean="0">
                <a:solidFill>
                  <a:srgbClr val="7030A0"/>
                </a:solidFill>
              </a:rPr>
              <a:t>November - Debrief</a:t>
            </a:r>
            <a:endParaRPr lang="en-US" u="sng" dirty="0" smtClean="0">
              <a:solidFill>
                <a:srgbClr val="7030A0"/>
              </a:solidFill>
            </a:endParaRPr>
          </a:p>
          <a:p>
            <a:pPr marL="285750" indent="-285750">
              <a:lnSpc>
                <a:spcPct val="150000"/>
              </a:lnSpc>
              <a:buFont typeface="Arial" panose="020B0604020202020204" pitchFamily="34" charset="0"/>
              <a:buChar char="•"/>
            </a:pPr>
            <a:r>
              <a:rPr lang="en-US" dirty="0" smtClean="0"/>
              <a:t>Mental Health/Family Leave</a:t>
            </a:r>
          </a:p>
          <a:p>
            <a:pPr>
              <a:lnSpc>
                <a:spcPct val="150000"/>
              </a:lnSpc>
            </a:pPr>
            <a:r>
              <a:rPr lang="en-US" b="1" u="sng" dirty="0" smtClean="0">
                <a:solidFill>
                  <a:srgbClr val="7030A0"/>
                </a:solidFill>
              </a:rPr>
              <a:t>December</a:t>
            </a:r>
          </a:p>
          <a:p>
            <a:pPr marL="285750" indent="-285750">
              <a:lnSpc>
                <a:spcPct val="150000"/>
              </a:lnSpc>
              <a:buFont typeface="Arial" panose="020B0604020202020204" pitchFamily="34" charset="0"/>
              <a:buChar char="•"/>
            </a:pPr>
            <a:r>
              <a:rPr lang="en-US" b="1" dirty="0" smtClean="0"/>
              <a:t>Daycares &amp; Nurseries</a:t>
            </a:r>
          </a:p>
          <a:p>
            <a:pPr marL="285750" indent="-285750">
              <a:lnSpc>
                <a:spcPct val="150000"/>
              </a:lnSpc>
              <a:buFont typeface="Arial" panose="020B0604020202020204" pitchFamily="34" charset="0"/>
              <a:buChar char="•"/>
            </a:pPr>
            <a:r>
              <a:rPr lang="en-US" b="1" dirty="0" smtClean="0"/>
              <a:t>Women's Health: Pregnancy, Lactation, Menstruation &amp; Menopause.</a:t>
            </a:r>
            <a:endParaRPr lang="en-US" sz="1600" b="1" dirty="0"/>
          </a:p>
        </p:txBody>
      </p:sp>
      <p:sp>
        <p:nvSpPr>
          <p:cNvPr id="2" name="Slide Number Placeholder 1"/>
          <p:cNvSpPr>
            <a:spLocks noGrp="1"/>
          </p:cNvSpPr>
          <p:nvPr>
            <p:ph type="sldNum" sz="quarter" idx="12"/>
          </p:nvPr>
        </p:nvSpPr>
        <p:spPr/>
        <p:txBody>
          <a:bodyPr/>
          <a:lstStyle/>
          <a:p>
            <a:fld id="{DB116ACB-E630-45C0-9D7E-AAC25FE71155}" type="slidenum">
              <a:rPr lang="en-US" smtClean="0">
                <a:solidFill>
                  <a:schemeClr val="bg1"/>
                </a:solidFill>
              </a:rPr>
              <a:t>3</a:t>
            </a:fld>
            <a:endParaRPr lang="en-US" dirty="0">
              <a:solidFill>
                <a:schemeClr val="bg1"/>
              </a:solidFill>
            </a:endParaRPr>
          </a:p>
        </p:txBody>
      </p:sp>
      <p:sp>
        <p:nvSpPr>
          <p:cNvPr id="7" name="Text Box 2"/>
          <p:cNvSpPr txBox="1">
            <a:spLocks noChangeArrowheads="1"/>
          </p:cNvSpPr>
          <p:nvPr/>
        </p:nvSpPr>
        <p:spPr bwMode="auto">
          <a:xfrm>
            <a:off x="574963" y="6356349"/>
            <a:ext cx="4499610" cy="362239"/>
          </a:xfrm>
          <a:prstGeom prst="rect">
            <a:avLst/>
          </a:prstGeom>
          <a:solidFill>
            <a:schemeClr val="accent1"/>
          </a:solidFill>
          <a:ln w="9525">
            <a:noFill/>
            <a:miter lim="800000"/>
            <a:headEnd/>
            <a:tailEnd/>
          </a:ln>
        </p:spPr>
        <p:txBody>
          <a:bodyPr rot="0" vert="horz" wrap="square" lIns="91440" tIns="45720" rIns="91440" bIns="45720" anchor="ctr" anchorCtr="0">
            <a:noAutofit/>
          </a:bodyPr>
          <a:lstStyle/>
          <a:p>
            <a:pPr marL="0" marR="0" algn="just">
              <a:lnSpc>
                <a:spcPct val="125000"/>
              </a:lnSpc>
              <a:spcBef>
                <a:spcPts val="0"/>
              </a:spcBef>
              <a:spcAft>
                <a:spcPts val="0"/>
              </a:spcAft>
            </a:pPr>
            <a:r>
              <a:rPr lang="en-GB" sz="1100" dirty="0">
                <a:solidFill>
                  <a:srgbClr val="FFFFFF"/>
                </a:solidFill>
                <a:effectLst/>
                <a:latin typeface="Futura LT Book"/>
                <a:ea typeface="Batang"/>
                <a:cs typeface="Times New Roman" panose="02020603050405020304" pitchFamily="18" charset="0"/>
              </a:rPr>
              <a:t>International WIM Alliance | Inclusive Workplace Design</a:t>
            </a:r>
            <a:endParaRPr lang="en-US" sz="1100" dirty="0">
              <a:effectLst/>
              <a:latin typeface="Futura LT Book"/>
              <a:ea typeface="Batang"/>
              <a:cs typeface="Times New Roman" panose="02020603050405020304" pitchFamily="18" charset="0"/>
            </a:endParaRPr>
          </a:p>
        </p:txBody>
      </p:sp>
    </p:spTree>
    <p:extLst>
      <p:ext uri="{BB962C8B-B14F-4D97-AF65-F5344CB8AC3E}">
        <p14:creationId xmlns:p14="http://schemas.microsoft.com/office/powerpoint/2010/main" val="1487955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022677" y="6356349"/>
            <a:ext cx="382386" cy="362241"/>
          </a:xfrm>
          <a:prstGeom prst="rect">
            <a:avLst/>
          </a:prstGeom>
          <a:solidFill>
            <a:srgbClr val="80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C183D7F6-B498-43B3-948B-1728B52AA6E4}">
                <adec:decorative xmlns:lc="http://schemas.openxmlformats.org/drawingml/2006/lockedCanvas" xmlns:adec="http://schemas.microsoft.com/office/drawing/2017/decorativ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1"/>
              </a:ext>
            </a:extLst>
          </p:cNvPr>
          <p:cNvPicPr/>
          <p:nvPr/>
        </p:nvPicPr>
        <p:blipFill rotWithShape="1">
          <a:blip r:embed="rId3">
            <a:extLst>
              <a:ext uri="{28A0092B-C50C-407E-A947-70E740481C1C}">
                <a14:useLocalDpi xmlns:a14="http://schemas.microsoft.com/office/drawing/2010/main" val="0"/>
              </a:ext>
            </a:extLst>
          </a:blip>
          <a:srcRect t="47103" b="13266"/>
          <a:stretch/>
        </p:blipFill>
        <p:spPr bwMode="auto">
          <a:xfrm>
            <a:off x="0" y="-1"/>
            <a:ext cx="12192000" cy="1303868"/>
          </a:xfrm>
          <a:prstGeom prst="rect">
            <a:avLst/>
          </a:prstGeom>
          <a:ln>
            <a:noFill/>
          </a:ln>
          <a:extLst>
            <a:ext uri="{53640926-AAD7-44D8-BBD7-CCE9431645EC}">
              <a14:shadowObscured xmlns:a14="http://schemas.microsoft.com/office/drawing/2010/main"/>
            </a:ext>
          </a:extLst>
        </p:spPr>
      </p:pic>
      <p:sp>
        <p:nvSpPr>
          <p:cNvPr id="3" name="Rectangle 5"/>
          <p:cNvSpPr>
            <a:spLocks noChangeArrowheads="1"/>
          </p:cNvSpPr>
          <p:nvPr/>
        </p:nvSpPr>
        <p:spPr bwMode="auto">
          <a:xfrm>
            <a:off x="7916334" y="4343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ko-KR" sz="1600" b="0" i="0" u="none" strike="noStrike" cap="none" normalizeH="0" baseline="0" dirty="0" smtClean="0">
                <a:ln>
                  <a:noFill/>
                </a:ln>
                <a:solidFill>
                  <a:srgbClr val="7F0D7F"/>
                </a:solidFill>
                <a:effectLst/>
                <a:latin typeface="Futura LT Book"/>
                <a:cs typeface="Arial" panose="020B0604020202020204" pitchFamily="34" charset="0"/>
              </a:rPr>
              <a:t>		</a:t>
            </a:r>
            <a:endParaRPr kumimoji="0" lang="en-GB"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514350" y="1303867"/>
            <a:ext cx="10774680" cy="4832092"/>
          </a:xfrm>
          <a:prstGeom prst="rect">
            <a:avLst/>
          </a:prstGeom>
        </p:spPr>
        <p:txBody>
          <a:bodyPr wrap="square">
            <a:spAutoFit/>
          </a:bodyPr>
          <a:lstStyle/>
          <a:p>
            <a:r>
              <a:rPr lang="en-US" sz="2000" b="1" dirty="0" smtClean="0">
                <a:solidFill>
                  <a:srgbClr val="800080"/>
                </a:solidFill>
              </a:rPr>
              <a:t>Pregnancy</a:t>
            </a:r>
          </a:p>
          <a:p>
            <a:pPr marL="342900" indent="-342900">
              <a:buFont typeface="Arial" panose="020B0604020202020204" pitchFamily="34" charset="0"/>
              <a:buChar char="•"/>
            </a:pPr>
            <a:r>
              <a:rPr lang="en-US" sz="2000" dirty="0" smtClean="0"/>
              <a:t>As the number of females participating in the mining industry increases, with that comes concerns with the health, safety and wellbeing of pregnant and breastfeeding employees. In many cases, minor adjustment of the work environment can lead to a significant reduction in risk exposure to such hazards. The risks to women fall into three categories:</a:t>
            </a:r>
            <a:endParaRPr lang="en-US" sz="2000" dirty="0"/>
          </a:p>
          <a:p>
            <a:pPr marL="800100" lvl="1" indent="-342900">
              <a:buFont typeface="Arial" panose="020B0604020202020204" pitchFamily="34" charset="0"/>
              <a:buChar char="•"/>
            </a:pPr>
            <a:r>
              <a:rPr lang="en-US" sz="2000" dirty="0" smtClean="0"/>
              <a:t>Physical Hazards</a:t>
            </a:r>
            <a:endParaRPr lang="en-US" sz="2000" dirty="0"/>
          </a:p>
          <a:p>
            <a:pPr marL="800100" lvl="1" indent="-342900">
              <a:buFont typeface="Arial" panose="020B0604020202020204" pitchFamily="34" charset="0"/>
              <a:buChar char="•"/>
            </a:pPr>
            <a:r>
              <a:rPr lang="en-US" sz="2000" dirty="0" smtClean="0"/>
              <a:t>Chemical hazards</a:t>
            </a:r>
            <a:endParaRPr lang="en-US" sz="2000" dirty="0"/>
          </a:p>
          <a:p>
            <a:pPr marL="800100" lvl="1" indent="-342900">
              <a:buFont typeface="Arial" panose="020B0604020202020204" pitchFamily="34" charset="0"/>
              <a:buChar char="•"/>
            </a:pPr>
            <a:r>
              <a:rPr lang="en-US" sz="2000" dirty="0" smtClean="0"/>
              <a:t>Other factors e.g. Ergonomic exposure (excessive standing, sitting), work hours and stress</a:t>
            </a:r>
          </a:p>
          <a:p>
            <a:endParaRPr lang="en-US" sz="2000" dirty="0"/>
          </a:p>
          <a:p>
            <a:pPr marL="342900" indent="-342900">
              <a:buFont typeface="Arial" panose="020B0604020202020204" pitchFamily="34" charset="0"/>
              <a:buChar char="•"/>
            </a:pPr>
            <a:r>
              <a:rPr lang="en-US" sz="2000" dirty="0" smtClean="0"/>
              <a:t>A risk-based approach is required to ensure that these hazards are managed to reduce the impact on the female employees reducing the risk to as low as reasonably</a:t>
            </a:r>
          </a:p>
          <a:p>
            <a:r>
              <a:rPr lang="en-US" sz="2400" dirty="0" smtClean="0"/>
              <a:t> </a:t>
            </a:r>
            <a:endParaRPr lang="en-US" sz="2400" dirty="0"/>
          </a:p>
          <a:p>
            <a:pPr marL="342900" indent="-342900">
              <a:buFont typeface="Arial" panose="020B0604020202020204" pitchFamily="34" charset="0"/>
              <a:buChar char="•"/>
            </a:pPr>
            <a:r>
              <a:rPr lang="en-US" sz="2000" b="1" dirty="0" smtClean="0"/>
              <a:t>What has your work place done </a:t>
            </a:r>
            <a:r>
              <a:rPr lang="en-US" sz="2000" b="1" dirty="0" smtClean="0"/>
              <a:t>to understand the risks and hazards on those women posed by the mining work environment and understand the impacts on that female worker and her developing child?</a:t>
            </a:r>
            <a:endParaRPr lang="en-US" sz="2000" b="1" dirty="0" smtClean="0"/>
          </a:p>
        </p:txBody>
      </p:sp>
      <p:sp>
        <p:nvSpPr>
          <p:cNvPr id="2" name="Slide Number Placeholder 1"/>
          <p:cNvSpPr>
            <a:spLocks noGrp="1"/>
          </p:cNvSpPr>
          <p:nvPr>
            <p:ph type="sldNum" sz="quarter" idx="12"/>
          </p:nvPr>
        </p:nvSpPr>
        <p:spPr/>
        <p:txBody>
          <a:bodyPr/>
          <a:lstStyle/>
          <a:p>
            <a:fld id="{DB116ACB-E630-45C0-9D7E-AAC25FE71155}" type="slidenum">
              <a:rPr lang="en-US" smtClean="0">
                <a:solidFill>
                  <a:schemeClr val="bg1"/>
                </a:solidFill>
              </a:rPr>
              <a:t>4</a:t>
            </a:fld>
            <a:endParaRPr lang="en-US" dirty="0">
              <a:solidFill>
                <a:schemeClr val="bg1"/>
              </a:solidFill>
            </a:endParaRPr>
          </a:p>
        </p:txBody>
      </p:sp>
      <p:sp>
        <p:nvSpPr>
          <p:cNvPr id="8" name="Text Box 2"/>
          <p:cNvSpPr txBox="1">
            <a:spLocks noChangeArrowheads="1"/>
          </p:cNvSpPr>
          <p:nvPr/>
        </p:nvSpPr>
        <p:spPr bwMode="auto">
          <a:xfrm>
            <a:off x="574963" y="6356349"/>
            <a:ext cx="4499610" cy="362239"/>
          </a:xfrm>
          <a:prstGeom prst="rect">
            <a:avLst/>
          </a:prstGeom>
          <a:solidFill>
            <a:schemeClr val="accent1"/>
          </a:solidFill>
          <a:ln w="9525">
            <a:noFill/>
            <a:miter lim="800000"/>
            <a:headEnd/>
            <a:tailEnd/>
          </a:ln>
        </p:spPr>
        <p:txBody>
          <a:bodyPr rot="0" vert="horz" wrap="square" lIns="91440" tIns="45720" rIns="91440" bIns="45720" anchor="ctr" anchorCtr="0">
            <a:noAutofit/>
          </a:bodyPr>
          <a:lstStyle/>
          <a:p>
            <a:pPr marL="0" marR="0" algn="just">
              <a:lnSpc>
                <a:spcPct val="125000"/>
              </a:lnSpc>
              <a:spcBef>
                <a:spcPts val="0"/>
              </a:spcBef>
              <a:spcAft>
                <a:spcPts val="0"/>
              </a:spcAft>
            </a:pPr>
            <a:r>
              <a:rPr lang="en-GB" sz="1100" dirty="0">
                <a:solidFill>
                  <a:srgbClr val="FFFFFF"/>
                </a:solidFill>
                <a:effectLst/>
                <a:latin typeface="Futura LT Book"/>
                <a:ea typeface="Batang"/>
                <a:cs typeface="Times New Roman" panose="02020603050405020304" pitchFamily="18" charset="0"/>
              </a:rPr>
              <a:t>International WIM Alliance | Inclusive Workplace Design</a:t>
            </a:r>
            <a:endParaRPr lang="en-US" sz="1100" dirty="0">
              <a:effectLst/>
              <a:latin typeface="Futura LT Book"/>
              <a:ea typeface="Batang"/>
              <a:cs typeface="Times New Roman" panose="02020603050405020304" pitchFamily="18" charset="0"/>
            </a:endParaRPr>
          </a:p>
        </p:txBody>
      </p:sp>
    </p:spTree>
    <p:extLst>
      <p:ext uri="{BB962C8B-B14F-4D97-AF65-F5344CB8AC3E}">
        <p14:creationId xmlns:p14="http://schemas.microsoft.com/office/powerpoint/2010/main" val="3905786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022677" y="6356349"/>
            <a:ext cx="382386" cy="362241"/>
          </a:xfrm>
          <a:prstGeom prst="rect">
            <a:avLst/>
          </a:prstGeom>
          <a:solidFill>
            <a:srgbClr val="80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C183D7F6-B498-43B3-948B-1728B52AA6E4}">
                <adec:decorative xmlns:lc="http://schemas.openxmlformats.org/drawingml/2006/lockedCanvas" xmlns:adec="http://schemas.microsoft.com/office/drawing/2017/decorativ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1"/>
              </a:ext>
            </a:extLst>
          </p:cNvPr>
          <p:cNvPicPr/>
          <p:nvPr/>
        </p:nvPicPr>
        <p:blipFill rotWithShape="1">
          <a:blip r:embed="rId3">
            <a:extLst>
              <a:ext uri="{28A0092B-C50C-407E-A947-70E740481C1C}">
                <a14:useLocalDpi xmlns:a14="http://schemas.microsoft.com/office/drawing/2010/main" val="0"/>
              </a:ext>
            </a:extLst>
          </a:blip>
          <a:srcRect t="47103" b="13266"/>
          <a:stretch/>
        </p:blipFill>
        <p:spPr bwMode="auto">
          <a:xfrm>
            <a:off x="0" y="-1"/>
            <a:ext cx="12192000" cy="1303868"/>
          </a:xfrm>
          <a:prstGeom prst="rect">
            <a:avLst/>
          </a:prstGeom>
          <a:ln>
            <a:noFill/>
          </a:ln>
          <a:extLst>
            <a:ext uri="{53640926-AAD7-44D8-BBD7-CCE9431645EC}">
              <a14:shadowObscured xmlns:a14="http://schemas.microsoft.com/office/drawing/2010/main"/>
            </a:ext>
          </a:extLst>
        </p:spPr>
      </p:pic>
      <p:sp>
        <p:nvSpPr>
          <p:cNvPr id="3" name="Rectangle 5"/>
          <p:cNvSpPr>
            <a:spLocks noChangeArrowheads="1"/>
          </p:cNvSpPr>
          <p:nvPr/>
        </p:nvSpPr>
        <p:spPr bwMode="auto">
          <a:xfrm>
            <a:off x="7916334" y="4343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ko-KR" sz="1600" b="0" i="0" u="none" strike="noStrike" cap="none" normalizeH="0" baseline="0" dirty="0" smtClean="0">
                <a:ln>
                  <a:noFill/>
                </a:ln>
                <a:solidFill>
                  <a:srgbClr val="7F0D7F"/>
                </a:solidFill>
                <a:effectLst/>
                <a:latin typeface="Futura LT Book"/>
                <a:cs typeface="Arial" panose="020B0604020202020204" pitchFamily="34" charset="0"/>
              </a:rPr>
              <a:t>		</a:t>
            </a:r>
            <a:endParaRPr kumimoji="0" lang="en-GB"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439190" y="1356450"/>
            <a:ext cx="10774680" cy="5632311"/>
          </a:xfrm>
          <a:prstGeom prst="rect">
            <a:avLst/>
          </a:prstGeom>
        </p:spPr>
        <p:txBody>
          <a:bodyPr wrap="square">
            <a:spAutoFit/>
          </a:bodyPr>
          <a:lstStyle/>
          <a:p>
            <a:r>
              <a:rPr lang="en-US" sz="2000" b="1" dirty="0" smtClean="0">
                <a:solidFill>
                  <a:srgbClr val="800080"/>
                </a:solidFill>
              </a:rPr>
              <a:t>Lactation</a:t>
            </a:r>
            <a:endParaRPr lang="en-US" b="1" dirty="0"/>
          </a:p>
          <a:p>
            <a:pPr marL="342900" indent="-342900">
              <a:buFont typeface="Arial" panose="020B0604020202020204" pitchFamily="34" charset="0"/>
              <a:buChar char="•"/>
            </a:pPr>
            <a:r>
              <a:rPr lang="en-US" sz="2000" dirty="0" smtClean="0"/>
              <a:t>Many </a:t>
            </a:r>
            <a:r>
              <a:rPr lang="en-US" sz="2000" dirty="0"/>
              <a:t>women </a:t>
            </a:r>
            <a:r>
              <a:rPr lang="en-US" sz="2000" dirty="0" smtClean="0"/>
              <a:t>discontinue their </a:t>
            </a:r>
            <a:r>
              <a:rPr lang="en-US" sz="2000" dirty="0"/>
              <a:t>breastfeeding journey upon return to work as they believe it is unmanageable to continue</a:t>
            </a:r>
            <a:r>
              <a:rPr lang="en-US" sz="2000" dirty="0" smtClean="0"/>
              <a:t>.</a:t>
            </a:r>
          </a:p>
          <a:p>
            <a:endParaRPr lang="en-US" sz="2000" dirty="0" smtClean="0"/>
          </a:p>
          <a:p>
            <a:pPr marL="342900" indent="-342900">
              <a:buFont typeface="Arial" panose="020B0604020202020204" pitchFamily="34" charset="0"/>
              <a:buChar char="•"/>
            </a:pPr>
            <a:r>
              <a:rPr lang="en-US" sz="2000" dirty="0" smtClean="0"/>
              <a:t>Contaminants </a:t>
            </a:r>
            <a:r>
              <a:rPr lang="en-US" sz="2000" dirty="0"/>
              <a:t>can inadvertently enter a mother milks through exposure to those contaminants. Upon </a:t>
            </a:r>
            <a:r>
              <a:rPr lang="en-US" sz="2000" dirty="0" smtClean="0"/>
              <a:t>return to </a:t>
            </a:r>
            <a:r>
              <a:rPr lang="en-US" sz="2000" dirty="0"/>
              <a:t>work, women who chose to continue this journey need to continue to limit their exposure to </a:t>
            </a:r>
            <a:r>
              <a:rPr lang="en-US" sz="2000" dirty="0" smtClean="0"/>
              <a:t>certain hazardous </a:t>
            </a:r>
            <a:r>
              <a:rPr lang="en-US" sz="2000" dirty="0"/>
              <a:t>environmental contaminants. </a:t>
            </a:r>
            <a:endParaRPr lang="en-US" sz="2000"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Women </a:t>
            </a:r>
            <a:r>
              <a:rPr lang="en-US" sz="2000" dirty="0"/>
              <a:t>also need to be provided with an area to express their milk while at work. This area is required to </a:t>
            </a:r>
            <a:r>
              <a:rPr lang="en-US" sz="2000" dirty="0" smtClean="0"/>
              <a:t>be lockable </a:t>
            </a:r>
            <a:r>
              <a:rPr lang="en-US" sz="2000" dirty="0"/>
              <a:t>for privacy, have an electrical connection to plug in a breast pump, and there also needs to be </a:t>
            </a:r>
            <a:r>
              <a:rPr lang="en-US" sz="2000" dirty="0" smtClean="0"/>
              <a:t>access to </a:t>
            </a:r>
            <a:r>
              <a:rPr lang="en-US" sz="2000" dirty="0"/>
              <a:t>a sink to wash equipment, a microwave for </a:t>
            </a:r>
            <a:r>
              <a:rPr lang="en-US" sz="2000" dirty="0" smtClean="0"/>
              <a:t>sterilization </a:t>
            </a:r>
            <a:r>
              <a:rPr lang="en-US" sz="2000" dirty="0"/>
              <a:t>of equipment and a fridge/freezer for safe </a:t>
            </a:r>
            <a:r>
              <a:rPr lang="en-US" sz="2000" dirty="0" smtClean="0"/>
              <a:t>milk storage.</a:t>
            </a:r>
          </a:p>
          <a:p>
            <a:endParaRPr lang="en-US" sz="2000" dirty="0" smtClean="0"/>
          </a:p>
          <a:p>
            <a:pPr marL="342900" indent="-342900">
              <a:buFont typeface="Arial" panose="020B0604020202020204" pitchFamily="34" charset="0"/>
              <a:buChar char="•"/>
            </a:pPr>
            <a:r>
              <a:rPr lang="en-US" sz="2000" b="1" dirty="0" smtClean="0"/>
              <a:t>Do you have examples from your companies (or resources you have seen in place) to support this?</a:t>
            </a:r>
            <a:r>
              <a:rPr lang="en-US" sz="2000" b="1" dirty="0"/>
              <a:t/>
            </a:r>
            <a:br>
              <a:rPr lang="en-US" sz="2000" b="1" dirty="0"/>
            </a:br>
            <a:r>
              <a:rPr lang="en-US" sz="2000" b="1" dirty="0"/>
              <a:t/>
            </a:r>
            <a:br>
              <a:rPr lang="en-US" sz="2000" b="1" dirty="0"/>
            </a:br>
            <a:r>
              <a:rPr lang="en-US" b="1" dirty="0"/>
              <a:t/>
            </a:r>
            <a:br>
              <a:rPr lang="en-US" b="1" dirty="0"/>
            </a:br>
            <a:endParaRPr lang="en-US" b="1" dirty="0" smtClean="0"/>
          </a:p>
        </p:txBody>
      </p:sp>
      <p:sp>
        <p:nvSpPr>
          <p:cNvPr id="2" name="Slide Number Placeholder 1"/>
          <p:cNvSpPr>
            <a:spLocks noGrp="1"/>
          </p:cNvSpPr>
          <p:nvPr>
            <p:ph type="sldNum" sz="quarter" idx="12"/>
          </p:nvPr>
        </p:nvSpPr>
        <p:spPr/>
        <p:txBody>
          <a:bodyPr/>
          <a:lstStyle/>
          <a:p>
            <a:fld id="{DB116ACB-E630-45C0-9D7E-AAC25FE71155}" type="slidenum">
              <a:rPr lang="en-US" smtClean="0">
                <a:solidFill>
                  <a:schemeClr val="bg1"/>
                </a:solidFill>
              </a:rPr>
              <a:t>5</a:t>
            </a:fld>
            <a:endParaRPr lang="en-US" dirty="0">
              <a:solidFill>
                <a:schemeClr val="bg1"/>
              </a:solidFill>
            </a:endParaRPr>
          </a:p>
        </p:txBody>
      </p:sp>
      <p:sp>
        <p:nvSpPr>
          <p:cNvPr id="8" name="Text Box 2"/>
          <p:cNvSpPr txBox="1">
            <a:spLocks noChangeArrowheads="1"/>
          </p:cNvSpPr>
          <p:nvPr/>
        </p:nvSpPr>
        <p:spPr bwMode="auto">
          <a:xfrm>
            <a:off x="574963" y="6356349"/>
            <a:ext cx="4499610" cy="362239"/>
          </a:xfrm>
          <a:prstGeom prst="rect">
            <a:avLst/>
          </a:prstGeom>
          <a:solidFill>
            <a:schemeClr val="accent1"/>
          </a:solidFill>
          <a:ln w="9525">
            <a:noFill/>
            <a:miter lim="800000"/>
            <a:headEnd/>
            <a:tailEnd/>
          </a:ln>
        </p:spPr>
        <p:txBody>
          <a:bodyPr rot="0" vert="horz" wrap="square" lIns="91440" tIns="45720" rIns="91440" bIns="45720" anchor="ctr" anchorCtr="0">
            <a:noAutofit/>
          </a:bodyPr>
          <a:lstStyle/>
          <a:p>
            <a:pPr marL="0" marR="0" algn="just">
              <a:lnSpc>
                <a:spcPct val="125000"/>
              </a:lnSpc>
              <a:spcBef>
                <a:spcPts val="0"/>
              </a:spcBef>
              <a:spcAft>
                <a:spcPts val="0"/>
              </a:spcAft>
            </a:pPr>
            <a:r>
              <a:rPr lang="en-GB" sz="1100" dirty="0">
                <a:solidFill>
                  <a:srgbClr val="FFFFFF"/>
                </a:solidFill>
                <a:effectLst/>
                <a:latin typeface="Futura LT Book"/>
                <a:ea typeface="Batang"/>
                <a:cs typeface="Times New Roman" panose="02020603050405020304" pitchFamily="18" charset="0"/>
              </a:rPr>
              <a:t>International WIM Alliance | Inclusive Workplace Design</a:t>
            </a:r>
            <a:endParaRPr lang="en-US" sz="1100" dirty="0">
              <a:effectLst/>
              <a:latin typeface="Futura LT Book"/>
              <a:ea typeface="Batang"/>
              <a:cs typeface="Times New Roman" panose="02020603050405020304" pitchFamily="18" charset="0"/>
            </a:endParaRPr>
          </a:p>
        </p:txBody>
      </p:sp>
    </p:spTree>
    <p:extLst>
      <p:ext uri="{BB962C8B-B14F-4D97-AF65-F5344CB8AC3E}">
        <p14:creationId xmlns:p14="http://schemas.microsoft.com/office/powerpoint/2010/main" val="3647987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022677" y="6356349"/>
            <a:ext cx="382386" cy="362241"/>
          </a:xfrm>
          <a:prstGeom prst="rect">
            <a:avLst/>
          </a:prstGeom>
          <a:solidFill>
            <a:srgbClr val="80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C183D7F6-B498-43B3-948B-1728B52AA6E4}">
                <adec:decorative xmlns:lc="http://schemas.openxmlformats.org/drawingml/2006/lockedCanvas" xmlns:adec="http://schemas.microsoft.com/office/drawing/2017/decorativ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1"/>
              </a:ext>
            </a:extLst>
          </p:cNvPr>
          <p:cNvPicPr/>
          <p:nvPr/>
        </p:nvPicPr>
        <p:blipFill rotWithShape="1">
          <a:blip r:embed="rId3">
            <a:extLst>
              <a:ext uri="{28A0092B-C50C-407E-A947-70E740481C1C}">
                <a14:useLocalDpi xmlns:a14="http://schemas.microsoft.com/office/drawing/2010/main" val="0"/>
              </a:ext>
            </a:extLst>
          </a:blip>
          <a:srcRect t="47103" b="13266"/>
          <a:stretch/>
        </p:blipFill>
        <p:spPr bwMode="auto">
          <a:xfrm>
            <a:off x="0" y="-1"/>
            <a:ext cx="12192000" cy="1303868"/>
          </a:xfrm>
          <a:prstGeom prst="rect">
            <a:avLst/>
          </a:prstGeom>
          <a:ln>
            <a:noFill/>
          </a:ln>
          <a:extLst>
            <a:ext uri="{53640926-AAD7-44D8-BBD7-CCE9431645EC}">
              <a14:shadowObscured xmlns:a14="http://schemas.microsoft.com/office/drawing/2010/main"/>
            </a:ext>
          </a:extLst>
        </p:spPr>
      </p:pic>
      <p:sp>
        <p:nvSpPr>
          <p:cNvPr id="3" name="Rectangle 5"/>
          <p:cNvSpPr>
            <a:spLocks noChangeArrowheads="1"/>
          </p:cNvSpPr>
          <p:nvPr/>
        </p:nvSpPr>
        <p:spPr bwMode="auto">
          <a:xfrm>
            <a:off x="7916334" y="4343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ko-KR" sz="1600" b="0" i="0" u="none" strike="noStrike" cap="none" normalizeH="0" baseline="0" dirty="0" smtClean="0">
                <a:ln>
                  <a:noFill/>
                </a:ln>
                <a:solidFill>
                  <a:srgbClr val="7F0D7F"/>
                </a:solidFill>
                <a:effectLst/>
                <a:latin typeface="Futura LT Book"/>
                <a:cs typeface="Arial" panose="020B0604020202020204" pitchFamily="34" charset="0"/>
              </a:rPr>
              <a:t>		</a:t>
            </a:r>
            <a:endParaRPr kumimoji="0" lang="en-GB"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439190" y="1356450"/>
            <a:ext cx="10774680" cy="5940088"/>
          </a:xfrm>
          <a:prstGeom prst="rect">
            <a:avLst/>
          </a:prstGeom>
        </p:spPr>
        <p:txBody>
          <a:bodyPr wrap="square">
            <a:spAutoFit/>
          </a:bodyPr>
          <a:lstStyle/>
          <a:p>
            <a:r>
              <a:rPr lang="en-US" sz="2000" b="1" dirty="0" smtClean="0">
                <a:solidFill>
                  <a:srgbClr val="800080"/>
                </a:solidFill>
              </a:rPr>
              <a:t>Daycares and Nurseries</a:t>
            </a:r>
            <a:endParaRPr lang="en-US" dirty="0">
              <a:solidFill>
                <a:srgbClr val="800080"/>
              </a:solidFill>
            </a:endParaRPr>
          </a:p>
          <a:p>
            <a:pPr marL="342900" indent="-342900">
              <a:buFont typeface="Arial" panose="020B0604020202020204" pitchFamily="34" charset="0"/>
              <a:buChar char="•"/>
            </a:pPr>
            <a:r>
              <a:rPr lang="en-US" sz="2000" dirty="0" smtClean="0"/>
              <a:t>Globally</a:t>
            </a:r>
            <a:r>
              <a:rPr lang="en-US" sz="2000" dirty="0"/>
              <a:t>, women spend approximately three times the amount of time spent by men on unpaid work, </a:t>
            </a:r>
            <a:r>
              <a:rPr lang="en-US" sz="2000" dirty="0" smtClean="0"/>
              <a:t>which includes childcare. If </a:t>
            </a:r>
            <a:r>
              <a:rPr lang="en-US" sz="2000" dirty="0"/>
              <a:t>a mother chooses to work, her children need to be cared for while she is attending her </a:t>
            </a:r>
            <a:r>
              <a:rPr lang="en-US" sz="2000" dirty="0" smtClean="0"/>
              <a:t>workplace. Common </a:t>
            </a:r>
            <a:r>
              <a:rPr lang="en-US" sz="2000" dirty="0"/>
              <a:t>forms of </a:t>
            </a:r>
            <a:r>
              <a:rPr lang="en-US" sz="2000" dirty="0" smtClean="0"/>
              <a:t>childcare:</a:t>
            </a:r>
            <a:endParaRPr lang="en-US" sz="2000" dirty="0"/>
          </a:p>
          <a:p>
            <a:pPr marL="800100" lvl="1" indent="-342900">
              <a:buFont typeface="Arial" panose="020B0604020202020204" pitchFamily="34" charset="0"/>
              <a:buChar char="•"/>
            </a:pPr>
            <a:r>
              <a:rPr lang="en-US" sz="2000" dirty="0" smtClean="0"/>
              <a:t>Home </a:t>
            </a:r>
            <a:r>
              <a:rPr lang="en-US" sz="2000" dirty="0"/>
              <a:t>with father or family members caring for children (becoming more </a:t>
            </a:r>
            <a:r>
              <a:rPr lang="en-US" sz="2000" dirty="0" smtClean="0"/>
              <a:t>commonplace)</a:t>
            </a:r>
            <a:endParaRPr lang="en-US" sz="2000" dirty="0"/>
          </a:p>
          <a:p>
            <a:pPr marL="800100" lvl="1" indent="-342900">
              <a:buFont typeface="Arial" panose="020B0604020202020204" pitchFamily="34" charset="0"/>
              <a:buChar char="•"/>
            </a:pPr>
            <a:r>
              <a:rPr lang="en-US" sz="2000" dirty="0" smtClean="0"/>
              <a:t>Daycare/Family Daycare/Pre-K/Nursery</a:t>
            </a:r>
            <a:endParaRPr lang="en-US" sz="2000" dirty="0"/>
          </a:p>
          <a:p>
            <a:pPr marL="800100" lvl="1" indent="-342900">
              <a:buFont typeface="Arial" panose="020B0604020202020204" pitchFamily="34" charset="0"/>
              <a:buChar char="•"/>
            </a:pPr>
            <a:r>
              <a:rPr lang="en-US" sz="2000" dirty="0" smtClean="0"/>
              <a:t> </a:t>
            </a:r>
            <a:r>
              <a:rPr lang="en-US" sz="2000" dirty="0"/>
              <a:t>Before and after school </a:t>
            </a:r>
            <a:r>
              <a:rPr lang="en-US" sz="2000" dirty="0" smtClean="0"/>
              <a:t>care</a:t>
            </a:r>
            <a:endParaRPr lang="en-US" sz="2000" dirty="0"/>
          </a:p>
          <a:p>
            <a:pPr marL="800100" lvl="1" indent="-342900">
              <a:buFont typeface="Arial" panose="020B0604020202020204" pitchFamily="34" charset="0"/>
              <a:buChar char="•"/>
            </a:pPr>
            <a:r>
              <a:rPr lang="en-US" sz="2000" dirty="0" smtClean="0"/>
              <a:t> </a:t>
            </a:r>
            <a:r>
              <a:rPr lang="en-US" sz="2000" dirty="0"/>
              <a:t>Nanny/Au </a:t>
            </a:r>
            <a:r>
              <a:rPr lang="en-US" sz="2000" dirty="0" smtClean="0"/>
              <a:t>Pair</a:t>
            </a:r>
          </a:p>
          <a:p>
            <a:endParaRPr lang="en-US" sz="2000" dirty="0" smtClean="0"/>
          </a:p>
          <a:p>
            <a:pPr marL="342900" indent="-342900">
              <a:buFont typeface="Arial" panose="020B0604020202020204" pitchFamily="34" charset="0"/>
              <a:buChar char="•"/>
            </a:pPr>
            <a:r>
              <a:rPr lang="en-US" sz="2000" dirty="0" smtClean="0"/>
              <a:t>Some organizations </a:t>
            </a:r>
            <a:r>
              <a:rPr lang="en-US" sz="2000" dirty="0"/>
              <a:t>offer on-site or </a:t>
            </a:r>
            <a:r>
              <a:rPr lang="en-US" sz="2000" dirty="0" smtClean="0"/>
              <a:t>subsidized </a:t>
            </a:r>
            <a:r>
              <a:rPr lang="en-US" sz="2000" dirty="0"/>
              <a:t>childcare for their workforce to access as an incentive. </a:t>
            </a:r>
            <a:r>
              <a:rPr lang="en-US" sz="2000" dirty="0" smtClean="0"/>
              <a:t>This takes </a:t>
            </a:r>
            <a:r>
              <a:rPr lang="en-US" sz="2000" dirty="0"/>
              <a:t>the potential stress of </a:t>
            </a:r>
            <a:r>
              <a:rPr lang="en-US" sz="2000" dirty="0" smtClean="0"/>
              <a:t>organizing </a:t>
            </a:r>
            <a:r>
              <a:rPr lang="en-US" sz="2000" dirty="0"/>
              <a:t>care for your child/</a:t>
            </a:r>
            <a:r>
              <a:rPr lang="en-US" sz="2000" dirty="0" err="1"/>
              <a:t>ren</a:t>
            </a:r>
            <a:r>
              <a:rPr lang="en-US" sz="2000" dirty="0"/>
              <a:t> </a:t>
            </a:r>
            <a:r>
              <a:rPr lang="en-US" sz="2000" dirty="0" smtClean="0"/>
              <a:t>away. This </a:t>
            </a:r>
            <a:r>
              <a:rPr lang="en-US" sz="2000" dirty="0"/>
              <a:t>is still uncommon, but would be a real draw card to allow mothers a seamless transition back to </a:t>
            </a:r>
            <a:r>
              <a:rPr lang="en-US" sz="2000" dirty="0" smtClean="0"/>
              <a:t>working life </a:t>
            </a:r>
            <a:r>
              <a:rPr lang="en-US" sz="2000" dirty="0"/>
              <a:t>and help with family logistics and time planning</a:t>
            </a:r>
            <a:r>
              <a:rPr lang="en-US" sz="2400" dirty="0"/>
              <a:t> </a:t>
            </a:r>
            <a:endParaRPr lang="en-US" sz="2400"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b="1" dirty="0" smtClean="0"/>
              <a:t>Do you have examples from your companies (or resources you have seen in place) to support this?</a:t>
            </a:r>
            <a:r>
              <a:rPr lang="en-US" sz="2000" b="1" dirty="0"/>
              <a:t/>
            </a:r>
            <a:br>
              <a:rPr lang="en-US" sz="2000" b="1" dirty="0"/>
            </a:br>
            <a:r>
              <a:rPr lang="en-US" sz="2000" b="1" dirty="0"/>
              <a:t/>
            </a:r>
            <a:br>
              <a:rPr lang="en-US" sz="2000" b="1" dirty="0"/>
            </a:br>
            <a:r>
              <a:rPr lang="en-US" b="1" dirty="0"/>
              <a:t/>
            </a:r>
            <a:br>
              <a:rPr lang="en-US" b="1" dirty="0"/>
            </a:br>
            <a:endParaRPr lang="en-US" b="1" dirty="0" smtClean="0"/>
          </a:p>
        </p:txBody>
      </p:sp>
      <p:sp>
        <p:nvSpPr>
          <p:cNvPr id="2" name="Slide Number Placeholder 1"/>
          <p:cNvSpPr>
            <a:spLocks noGrp="1"/>
          </p:cNvSpPr>
          <p:nvPr>
            <p:ph type="sldNum" sz="quarter" idx="12"/>
          </p:nvPr>
        </p:nvSpPr>
        <p:spPr/>
        <p:txBody>
          <a:bodyPr/>
          <a:lstStyle/>
          <a:p>
            <a:fld id="{DB116ACB-E630-45C0-9D7E-AAC25FE71155}" type="slidenum">
              <a:rPr lang="en-US" smtClean="0">
                <a:solidFill>
                  <a:schemeClr val="bg1"/>
                </a:solidFill>
              </a:rPr>
              <a:t>6</a:t>
            </a:fld>
            <a:endParaRPr lang="en-US" dirty="0">
              <a:solidFill>
                <a:schemeClr val="bg1"/>
              </a:solidFill>
            </a:endParaRPr>
          </a:p>
        </p:txBody>
      </p:sp>
      <p:sp>
        <p:nvSpPr>
          <p:cNvPr id="8" name="Text Box 2"/>
          <p:cNvSpPr txBox="1">
            <a:spLocks noChangeArrowheads="1"/>
          </p:cNvSpPr>
          <p:nvPr/>
        </p:nvSpPr>
        <p:spPr bwMode="auto">
          <a:xfrm>
            <a:off x="574963" y="6356349"/>
            <a:ext cx="4499610" cy="362239"/>
          </a:xfrm>
          <a:prstGeom prst="rect">
            <a:avLst/>
          </a:prstGeom>
          <a:solidFill>
            <a:schemeClr val="accent1"/>
          </a:solidFill>
          <a:ln w="9525">
            <a:noFill/>
            <a:miter lim="800000"/>
            <a:headEnd/>
            <a:tailEnd/>
          </a:ln>
        </p:spPr>
        <p:txBody>
          <a:bodyPr rot="0" vert="horz" wrap="square" lIns="91440" tIns="45720" rIns="91440" bIns="45720" anchor="ctr" anchorCtr="0">
            <a:noAutofit/>
          </a:bodyPr>
          <a:lstStyle/>
          <a:p>
            <a:pPr marL="0" marR="0" algn="just">
              <a:lnSpc>
                <a:spcPct val="125000"/>
              </a:lnSpc>
              <a:spcBef>
                <a:spcPts val="0"/>
              </a:spcBef>
              <a:spcAft>
                <a:spcPts val="0"/>
              </a:spcAft>
            </a:pPr>
            <a:r>
              <a:rPr lang="en-GB" sz="1100" dirty="0">
                <a:solidFill>
                  <a:srgbClr val="FFFFFF"/>
                </a:solidFill>
                <a:effectLst/>
                <a:latin typeface="Futura LT Book"/>
                <a:ea typeface="Batang"/>
                <a:cs typeface="Times New Roman" panose="02020603050405020304" pitchFamily="18" charset="0"/>
              </a:rPr>
              <a:t>International WIM Alliance | Inclusive Workplace Design</a:t>
            </a:r>
            <a:endParaRPr lang="en-US" sz="1100" dirty="0">
              <a:effectLst/>
              <a:latin typeface="Futura LT Book"/>
              <a:ea typeface="Batang"/>
              <a:cs typeface="Times New Roman" panose="02020603050405020304" pitchFamily="18" charset="0"/>
            </a:endParaRPr>
          </a:p>
        </p:txBody>
      </p:sp>
    </p:spTree>
    <p:extLst>
      <p:ext uri="{BB962C8B-B14F-4D97-AF65-F5344CB8AC3E}">
        <p14:creationId xmlns:p14="http://schemas.microsoft.com/office/powerpoint/2010/main" val="1139646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022677" y="6356349"/>
            <a:ext cx="382386" cy="362241"/>
          </a:xfrm>
          <a:prstGeom prst="rect">
            <a:avLst/>
          </a:prstGeom>
          <a:solidFill>
            <a:srgbClr val="80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C183D7F6-B498-43B3-948B-1728B52AA6E4}">
                <adec:decorative xmlns:lc="http://schemas.openxmlformats.org/drawingml/2006/lockedCanvas" xmlns:adec="http://schemas.microsoft.com/office/drawing/2017/decorativ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1"/>
              </a:ext>
            </a:extLst>
          </p:cNvPr>
          <p:cNvPicPr/>
          <p:nvPr/>
        </p:nvPicPr>
        <p:blipFill rotWithShape="1">
          <a:blip r:embed="rId3">
            <a:extLst>
              <a:ext uri="{28A0092B-C50C-407E-A947-70E740481C1C}">
                <a14:useLocalDpi xmlns:a14="http://schemas.microsoft.com/office/drawing/2010/main" val="0"/>
              </a:ext>
            </a:extLst>
          </a:blip>
          <a:srcRect t="47103" b="13266"/>
          <a:stretch/>
        </p:blipFill>
        <p:spPr bwMode="auto">
          <a:xfrm>
            <a:off x="0" y="-1"/>
            <a:ext cx="12192000" cy="1303868"/>
          </a:xfrm>
          <a:prstGeom prst="rect">
            <a:avLst/>
          </a:prstGeom>
          <a:ln>
            <a:noFill/>
          </a:ln>
          <a:extLst>
            <a:ext uri="{53640926-AAD7-44D8-BBD7-CCE9431645EC}">
              <a14:shadowObscured xmlns:a14="http://schemas.microsoft.com/office/drawing/2010/main"/>
            </a:ext>
          </a:extLst>
        </p:spPr>
      </p:pic>
      <p:sp>
        <p:nvSpPr>
          <p:cNvPr id="3" name="Rectangle 5"/>
          <p:cNvSpPr>
            <a:spLocks noChangeArrowheads="1"/>
          </p:cNvSpPr>
          <p:nvPr/>
        </p:nvSpPr>
        <p:spPr bwMode="auto">
          <a:xfrm>
            <a:off x="7916334" y="4343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ko-KR" sz="1600" b="0" i="0" u="none" strike="noStrike" cap="none" normalizeH="0" baseline="0" dirty="0" smtClean="0">
                <a:ln>
                  <a:noFill/>
                </a:ln>
                <a:solidFill>
                  <a:srgbClr val="7F0D7F"/>
                </a:solidFill>
                <a:effectLst/>
                <a:latin typeface="Futura LT Book"/>
                <a:cs typeface="Arial" panose="020B0604020202020204" pitchFamily="34" charset="0"/>
              </a:rPr>
              <a:t>		</a:t>
            </a:r>
            <a:endParaRPr kumimoji="0" lang="en-GB"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DB116ACB-E630-45C0-9D7E-AAC25FE71155}" type="slidenum">
              <a:rPr lang="en-US" smtClean="0">
                <a:solidFill>
                  <a:schemeClr val="bg1"/>
                </a:solidFill>
              </a:rPr>
              <a:t>7</a:t>
            </a:fld>
            <a:endParaRPr lang="en-US" dirty="0">
              <a:solidFill>
                <a:schemeClr val="bg1"/>
              </a:solidFill>
            </a:endParaRPr>
          </a:p>
        </p:txBody>
      </p:sp>
      <p:sp>
        <p:nvSpPr>
          <p:cNvPr id="8" name="Text Box 2"/>
          <p:cNvSpPr txBox="1">
            <a:spLocks noChangeArrowheads="1"/>
          </p:cNvSpPr>
          <p:nvPr/>
        </p:nvSpPr>
        <p:spPr bwMode="auto">
          <a:xfrm>
            <a:off x="574963" y="6356349"/>
            <a:ext cx="4499610" cy="362239"/>
          </a:xfrm>
          <a:prstGeom prst="rect">
            <a:avLst/>
          </a:prstGeom>
          <a:solidFill>
            <a:schemeClr val="accent1"/>
          </a:solidFill>
          <a:ln w="9525">
            <a:noFill/>
            <a:miter lim="800000"/>
            <a:headEnd/>
            <a:tailEnd/>
          </a:ln>
        </p:spPr>
        <p:txBody>
          <a:bodyPr rot="0" vert="horz" wrap="square" lIns="91440" tIns="45720" rIns="91440" bIns="45720" anchor="ctr" anchorCtr="0">
            <a:noAutofit/>
          </a:bodyPr>
          <a:lstStyle/>
          <a:p>
            <a:pPr marL="0" marR="0" algn="just">
              <a:lnSpc>
                <a:spcPct val="125000"/>
              </a:lnSpc>
              <a:spcBef>
                <a:spcPts val="0"/>
              </a:spcBef>
              <a:spcAft>
                <a:spcPts val="0"/>
              </a:spcAft>
            </a:pPr>
            <a:r>
              <a:rPr lang="en-GB" sz="1100" dirty="0">
                <a:solidFill>
                  <a:srgbClr val="FFFFFF"/>
                </a:solidFill>
                <a:effectLst/>
                <a:latin typeface="Futura LT Book"/>
                <a:ea typeface="Batang"/>
                <a:cs typeface="Times New Roman" panose="02020603050405020304" pitchFamily="18" charset="0"/>
              </a:rPr>
              <a:t>International WIM Alliance | Inclusive Workplace Design</a:t>
            </a:r>
            <a:endParaRPr lang="en-US" sz="1100" dirty="0">
              <a:effectLst/>
              <a:latin typeface="Futura LT Book"/>
              <a:ea typeface="Batang"/>
              <a:cs typeface="Times New Roman" panose="02020603050405020304" pitchFamily="18" charset="0"/>
            </a:endParaRPr>
          </a:p>
        </p:txBody>
      </p:sp>
      <p:sp>
        <p:nvSpPr>
          <p:cNvPr id="4" name="Rectangle 3"/>
          <p:cNvSpPr/>
          <p:nvPr/>
        </p:nvSpPr>
        <p:spPr>
          <a:xfrm>
            <a:off x="574963" y="1303867"/>
            <a:ext cx="10891058" cy="5809283"/>
          </a:xfrm>
          <a:prstGeom prst="rect">
            <a:avLst/>
          </a:prstGeom>
        </p:spPr>
        <p:txBody>
          <a:bodyPr wrap="square">
            <a:spAutoFit/>
          </a:bodyPr>
          <a:lstStyle/>
          <a:p>
            <a:pPr>
              <a:spcAft>
                <a:spcPts val="600"/>
              </a:spcAft>
            </a:pPr>
            <a:r>
              <a:rPr lang="en-US" sz="2000" b="1" dirty="0" smtClean="0">
                <a:solidFill>
                  <a:srgbClr val="800080"/>
                </a:solidFill>
              </a:rPr>
              <a:t>Menstruation</a:t>
            </a:r>
            <a:endParaRPr lang="en-US" b="1" dirty="0">
              <a:solidFill>
                <a:srgbClr val="800080"/>
              </a:solidFill>
            </a:endParaRPr>
          </a:p>
          <a:p>
            <a:pPr marL="342900" indent="-342900">
              <a:spcAft>
                <a:spcPts val="600"/>
              </a:spcAft>
              <a:buFont typeface="Arial" panose="020B0604020202020204" pitchFamily="34" charset="0"/>
              <a:buChar char="•"/>
            </a:pPr>
            <a:r>
              <a:rPr lang="en-US" sz="2000" dirty="0" smtClean="0"/>
              <a:t>Women </a:t>
            </a:r>
            <a:r>
              <a:rPr lang="en-US" sz="2000" dirty="0"/>
              <a:t>menstruate for a large period of their life. Dealing with this uniquely female challenge in a </a:t>
            </a:r>
            <a:r>
              <a:rPr lang="en-US" sz="2000" dirty="0" smtClean="0"/>
              <a:t>male-dominated </a:t>
            </a:r>
            <a:r>
              <a:rPr lang="en-US" sz="2000" dirty="0"/>
              <a:t>industry is often not considered and not spoken about. </a:t>
            </a:r>
            <a:endParaRPr lang="en-US" sz="2000" dirty="0" smtClean="0"/>
          </a:p>
          <a:p>
            <a:pPr marL="342900" indent="-342900">
              <a:spcAft>
                <a:spcPts val="600"/>
              </a:spcAft>
              <a:buFont typeface="Arial" panose="020B0604020202020204" pitchFamily="34" charset="0"/>
              <a:buChar char="•"/>
            </a:pPr>
            <a:endParaRPr lang="en-US" sz="2000" dirty="0"/>
          </a:p>
          <a:p>
            <a:pPr marL="342900" indent="-342900">
              <a:spcAft>
                <a:spcPts val="600"/>
              </a:spcAft>
              <a:buFont typeface="Arial" panose="020B0604020202020204" pitchFamily="34" charset="0"/>
              <a:buChar char="•"/>
            </a:pPr>
            <a:r>
              <a:rPr lang="en-US" sz="2000" dirty="0" smtClean="0"/>
              <a:t>However</a:t>
            </a:r>
            <a:r>
              <a:rPr lang="en-US" sz="2000" dirty="0"/>
              <a:t>, it poses a significant </a:t>
            </a:r>
            <a:r>
              <a:rPr lang="en-US" sz="2000" dirty="0" smtClean="0"/>
              <a:t>challenge for </a:t>
            </a:r>
            <a:r>
              <a:rPr lang="en-US" sz="2000" dirty="0"/>
              <a:t>women as shifts can be long, and their chosen form of menstrual management rarely extends for </a:t>
            </a:r>
            <a:r>
              <a:rPr lang="en-US" sz="2000" dirty="0" smtClean="0"/>
              <a:t>that period </a:t>
            </a:r>
            <a:r>
              <a:rPr lang="en-US" sz="2000" dirty="0"/>
              <a:t>of </a:t>
            </a:r>
            <a:r>
              <a:rPr lang="en-US" sz="2000" dirty="0" smtClean="0"/>
              <a:t>time. Some </a:t>
            </a:r>
            <a:r>
              <a:rPr lang="en-US" sz="2000" dirty="0"/>
              <a:t>of the issues faced are </a:t>
            </a:r>
            <a:r>
              <a:rPr lang="en-US" sz="2000" dirty="0" smtClean="0"/>
              <a:t>below:</a:t>
            </a:r>
            <a:endParaRPr lang="en-US" sz="2000" dirty="0"/>
          </a:p>
          <a:p>
            <a:pPr marL="800100" lvl="1" indent="-342900">
              <a:spcAft>
                <a:spcPts val="600"/>
              </a:spcAft>
              <a:buFont typeface="Arial" panose="020B0604020202020204" pitchFamily="34" charset="0"/>
              <a:buChar char="•"/>
            </a:pPr>
            <a:r>
              <a:rPr lang="en-US" sz="2000" dirty="0" smtClean="0"/>
              <a:t>Tampons </a:t>
            </a:r>
            <a:r>
              <a:rPr lang="en-US" sz="2000" dirty="0"/>
              <a:t>can’t be used for longer than 8 hours without </a:t>
            </a:r>
            <a:r>
              <a:rPr lang="en-US" sz="2000" dirty="0" smtClean="0"/>
              <a:t>changing</a:t>
            </a:r>
            <a:endParaRPr lang="en-US" sz="2000" dirty="0"/>
          </a:p>
          <a:p>
            <a:pPr marL="800100" lvl="1" indent="-342900">
              <a:spcAft>
                <a:spcPts val="600"/>
              </a:spcAft>
              <a:buFont typeface="Arial" panose="020B0604020202020204" pitchFamily="34" charset="0"/>
              <a:buChar char="•"/>
            </a:pPr>
            <a:r>
              <a:rPr lang="en-US" sz="2000" dirty="0" smtClean="0"/>
              <a:t>On </a:t>
            </a:r>
            <a:r>
              <a:rPr lang="en-US" sz="2000" dirty="0"/>
              <a:t>a heavy day any form of menstrual management is likely to need </a:t>
            </a:r>
            <a:r>
              <a:rPr lang="en-US" sz="2000" dirty="0" smtClean="0"/>
              <a:t>changing</a:t>
            </a:r>
            <a:endParaRPr lang="en-US" sz="2000" dirty="0"/>
          </a:p>
          <a:p>
            <a:pPr marL="800100" lvl="1" indent="-342900">
              <a:spcAft>
                <a:spcPts val="600"/>
              </a:spcAft>
              <a:buFont typeface="Arial" panose="020B0604020202020204" pitchFamily="34" charset="0"/>
              <a:buChar char="•"/>
            </a:pPr>
            <a:r>
              <a:rPr lang="en-US" sz="2000" dirty="0" smtClean="0"/>
              <a:t>Mining </a:t>
            </a:r>
            <a:r>
              <a:rPr lang="en-US" sz="2000" dirty="0"/>
              <a:t>work can often be dirty, and if there isn’t access to hand washing facilities hygiene </a:t>
            </a:r>
            <a:r>
              <a:rPr lang="en-US" sz="2000" dirty="0" smtClean="0"/>
              <a:t>is difficult</a:t>
            </a:r>
            <a:r>
              <a:rPr lang="en-US" sz="2000" dirty="0"/>
              <a:t>, </a:t>
            </a:r>
            <a:r>
              <a:rPr lang="en-US" sz="2000" dirty="0" smtClean="0"/>
              <a:t>as is </a:t>
            </a:r>
            <a:r>
              <a:rPr lang="en-US" sz="2000" dirty="0"/>
              <a:t>disposal of single use sanitary items</a:t>
            </a:r>
            <a:br>
              <a:rPr lang="en-US" sz="2000" dirty="0"/>
            </a:br>
            <a:endParaRPr lang="en-US" sz="2000" dirty="0" smtClean="0"/>
          </a:p>
          <a:p>
            <a:pPr marL="342900" indent="-342900">
              <a:spcAft>
                <a:spcPts val="600"/>
              </a:spcAft>
              <a:buFont typeface="Arial" panose="020B0604020202020204" pitchFamily="34" charset="0"/>
              <a:buChar char="•"/>
            </a:pPr>
            <a:r>
              <a:rPr lang="en-US" sz="2000" b="1" dirty="0" smtClean="0"/>
              <a:t>Does your company supply feminine products to your employees? </a:t>
            </a:r>
          </a:p>
          <a:p>
            <a:pPr marL="342900" indent="-342900">
              <a:spcAft>
                <a:spcPts val="600"/>
              </a:spcAft>
              <a:buFont typeface="Arial" panose="020B0604020202020204" pitchFamily="34" charset="0"/>
              <a:buChar char="•"/>
            </a:pPr>
            <a:r>
              <a:rPr lang="en-US" sz="2000" b="1" dirty="0" smtClean="0"/>
              <a:t>What resources have you found to be successful?</a:t>
            </a:r>
            <a:r>
              <a:rPr lang="en-US" sz="2000" dirty="0"/>
              <a:t/>
            </a:r>
            <a:br>
              <a:rPr lang="en-US" sz="2000" dirty="0"/>
            </a:br>
            <a:r>
              <a:rPr lang="en-US" sz="2000" dirty="0"/>
              <a:t/>
            </a:r>
            <a:br>
              <a:rPr lang="en-US" sz="2000" dirty="0"/>
            </a:br>
            <a:endParaRPr lang="en-US" sz="2000" dirty="0" smtClean="0">
              <a:solidFill>
                <a:srgbClr val="000000"/>
              </a:solidFill>
              <a:latin typeface="Calibri" panose="020F0502020204030204" pitchFamily="34" charset="0"/>
            </a:endParaRPr>
          </a:p>
          <a:p>
            <a:pPr>
              <a:lnSpc>
                <a:spcPct val="125000"/>
              </a:lnSpc>
            </a:pPr>
            <a:endParaRPr lang="en-US" dirty="0"/>
          </a:p>
        </p:txBody>
      </p:sp>
    </p:spTree>
    <p:extLst>
      <p:ext uri="{BB962C8B-B14F-4D97-AF65-F5344CB8AC3E}">
        <p14:creationId xmlns:p14="http://schemas.microsoft.com/office/powerpoint/2010/main" val="1112493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022677" y="6356349"/>
            <a:ext cx="382386" cy="362241"/>
          </a:xfrm>
          <a:prstGeom prst="rect">
            <a:avLst/>
          </a:prstGeom>
          <a:solidFill>
            <a:srgbClr val="80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C183D7F6-B498-43B3-948B-1728B52AA6E4}">
                <adec:decorative xmlns:lc="http://schemas.openxmlformats.org/drawingml/2006/lockedCanvas" xmlns:adec="http://schemas.microsoft.com/office/drawing/2017/decorativ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1"/>
              </a:ext>
            </a:extLst>
          </p:cNvPr>
          <p:cNvPicPr/>
          <p:nvPr/>
        </p:nvPicPr>
        <p:blipFill rotWithShape="1">
          <a:blip r:embed="rId3">
            <a:extLst>
              <a:ext uri="{28A0092B-C50C-407E-A947-70E740481C1C}">
                <a14:useLocalDpi xmlns:a14="http://schemas.microsoft.com/office/drawing/2010/main" val="0"/>
              </a:ext>
            </a:extLst>
          </a:blip>
          <a:srcRect t="47103" b="13266"/>
          <a:stretch/>
        </p:blipFill>
        <p:spPr bwMode="auto">
          <a:xfrm>
            <a:off x="0" y="-1"/>
            <a:ext cx="12192000" cy="1303868"/>
          </a:xfrm>
          <a:prstGeom prst="rect">
            <a:avLst/>
          </a:prstGeom>
          <a:ln>
            <a:noFill/>
          </a:ln>
          <a:extLst>
            <a:ext uri="{53640926-AAD7-44D8-BBD7-CCE9431645EC}">
              <a14:shadowObscured xmlns:a14="http://schemas.microsoft.com/office/drawing/2010/main"/>
            </a:ext>
          </a:extLst>
        </p:spPr>
      </p:pic>
      <p:sp>
        <p:nvSpPr>
          <p:cNvPr id="3" name="Rectangle 5"/>
          <p:cNvSpPr>
            <a:spLocks noChangeArrowheads="1"/>
          </p:cNvSpPr>
          <p:nvPr/>
        </p:nvSpPr>
        <p:spPr bwMode="auto">
          <a:xfrm>
            <a:off x="7916334" y="4343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ko-KR" sz="1600" b="0" i="0" u="none" strike="noStrike" cap="none" normalizeH="0" baseline="0" dirty="0" smtClean="0">
                <a:ln>
                  <a:noFill/>
                </a:ln>
                <a:solidFill>
                  <a:srgbClr val="7F0D7F"/>
                </a:solidFill>
                <a:effectLst/>
                <a:latin typeface="Futura LT Book"/>
                <a:cs typeface="Arial" panose="020B0604020202020204" pitchFamily="34" charset="0"/>
              </a:rPr>
              <a:t>		</a:t>
            </a:r>
            <a:endParaRPr kumimoji="0" lang="en-GB"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DB116ACB-E630-45C0-9D7E-AAC25FE71155}" type="slidenum">
              <a:rPr lang="en-US" smtClean="0">
                <a:solidFill>
                  <a:schemeClr val="bg1"/>
                </a:solidFill>
              </a:rPr>
              <a:t>8</a:t>
            </a:fld>
            <a:endParaRPr lang="en-US" dirty="0">
              <a:solidFill>
                <a:schemeClr val="bg1"/>
              </a:solidFill>
            </a:endParaRPr>
          </a:p>
        </p:txBody>
      </p:sp>
      <p:sp>
        <p:nvSpPr>
          <p:cNvPr id="8" name="Text Box 2"/>
          <p:cNvSpPr txBox="1">
            <a:spLocks noChangeArrowheads="1"/>
          </p:cNvSpPr>
          <p:nvPr/>
        </p:nvSpPr>
        <p:spPr bwMode="auto">
          <a:xfrm>
            <a:off x="574963" y="6356349"/>
            <a:ext cx="4499610" cy="362239"/>
          </a:xfrm>
          <a:prstGeom prst="rect">
            <a:avLst/>
          </a:prstGeom>
          <a:solidFill>
            <a:schemeClr val="accent1"/>
          </a:solidFill>
          <a:ln w="9525">
            <a:noFill/>
            <a:miter lim="800000"/>
            <a:headEnd/>
            <a:tailEnd/>
          </a:ln>
        </p:spPr>
        <p:txBody>
          <a:bodyPr rot="0" vert="horz" wrap="square" lIns="91440" tIns="45720" rIns="91440" bIns="45720" anchor="ctr" anchorCtr="0">
            <a:noAutofit/>
          </a:bodyPr>
          <a:lstStyle/>
          <a:p>
            <a:pPr marL="0" marR="0" algn="just">
              <a:lnSpc>
                <a:spcPct val="125000"/>
              </a:lnSpc>
              <a:spcBef>
                <a:spcPts val="0"/>
              </a:spcBef>
              <a:spcAft>
                <a:spcPts val="0"/>
              </a:spcAft>
            </a:pPr>
            <a:r>
              <a:rPr lang="en-GB" sz="1100" dirty="0">
                <a:solidFill>
                  <a:srgbClr val="FFFFFF"/>
                </a:solidFill>
                <a:effectLst/>
                <a:latin typeface="Futura LT Book"/>
                <a:ea typeface="Batang"/>
                <a:cs typeface="Times New Roman" panose="02020603050405020304" pitchFamily="18" charset="0"/>
              </a:rPr>
              <a:t>International WIM Alliance | Inclusive Workplace Design</a:t>
            </a:r>
            <a:endParaRPr lang="en-US" sz="1100" dirty="0">
              <a:effectLst/>
              <a:latin typeface="Futura LT Book"/>
              <a:ea typeface="Batang"/>
              <a:cs typeface="Times New Roman" panose="02020603050405020304" pitchFamily="18" charset="0"/>
            </a:endParaRPr>
          </a:p>
        </p:txBody>
      </p:sp>
      <p:sp>
        <p:nvSpPr>
          <p:cNvPr id="4" name="Rectangle 3"/>
          <p:cNvSpPr/>
          <p:nvPr/>
        </p:nvSpPr>
        <p:spPr>
          <a:xfrm>
            <a:off x="322811" y="1303867"/>
            <a:ext cx="11420009" cy="5709255"/>
          </a:xfrm>
          <a:prstGeom prst="rect">
            <a:avLst/>
          </a:prstGeom>
        </p:spPr>
        <p:txBody>
          <a:bodyPr wrap="square">
            <a:spAutoFit/>
          </a:bodyPr>
          <a:lstStyle/>
          <a:p>
            <a:pPr>
              <a:lnSpc>
                <a:spcPct val="125000"/>
              </a:lnSpc>
            </a:pPr>
            <a:r>
              <a:rPr lang="en-US" sz="2000" b="1" dirty="0" smtClean="0">
                <a:solidFill>
                  <a:srgbClr val="800080"/>
                </a:solidFill>
              </a:rPr>
              <a:t>Menopause</a:t>
            </a:r>
            <a:endParaRPr lang="en-US" sz="2000" b="1" dirty="0"/>
          </a:p>
          <a:p>
            <a:pPr marL="342900" indent="-342900">
              <a:lnSpc>
                <a:spcPct val="125000"/>
              </a:lnSpc>
              <a:buFont typeface="Arial" panose="020B0604020202020204" pitchFamily="34" charset="0"/>
              <a:buChar char="•"/>
            </a:pPr>
            <a:r>
              <a:rPr lang="en-US" sz="2000" dirty="0" smtClean="0"/>
              <a:t>Menopause </a:t>
            </a:r>
            <a:r>
              <a:rPr lang="en-US" sz="2000" dirty="0"/>
              <a:t>is a change in hormone levels within the female body, usually between the ages of 45 and </a:t>
            </a:r>
            <a:r>
              <a:rPr lang="en-US" sz="2000" dirty="0" smtClean="0"/>
              <a:t>55, with </a:t>
            </a:r>
            <a:r>
              <a:rPr lang="en-US" sz="2000" dirty="0"/>
              <a:t>some symptoms </a:t>
            </a:r>
            <a:r>
              <a:rPr lang="en-US" sz="2000" dirty="0" smtClean="0"/>
              <a:t>being:</a:t>
            </a:r>
            <a:r>
              <a:rPr lang="en-US" sz="2000" dirty="0"/>
              <a:t> </a:t>
            </a:r>
            <a:r>
              <a:rPr lang="en-US" sz="2000" dirty="0" smtClean="0"/>
              <a:t>Cognitive </a:t>
            </a:r>
            <a:r>
              <a:rPr lang="en-US" sz="2000" dirty="0"/>
              <a:t>disruption and brain fog, </a:t>
            </a:r>
            <a:r>
              <a:rPr lang="en-US" sz="2000" dirty="0" smtClean="0"/>
              <a:t>Hot </a:t>
            </a:r>
            <a:r>
              <a:rPr lang="en-US" sz="2000" dirty="0"/>
              <a:t>flushes and night </a:t>
            </a:r>
            <a:r>
              <a:rPr lang="en-US" sz="2000" dirty="0" smtClean="0"/>
              <a:t>sweats, Sleeplessness; Increased </a:t>
            </a:r>
            <a:r>
              <a:rPr lang="en-US" sz="2000" dirty="0"/>
              <a:t>risk of osteoporosis and bone </a:t>
            </a:r>
            <a:r>
              <a:rPr lang="en-US" sz="2000" dirty="0" smtClean="0"/>
              <a:t>fractures, Anxiety </a:t>
            </a:r>
            <a:r>
              <a:rPr lang="en-US" sz="2000" dirty="0"/>
              <a:t>and lack of </a:t>
            </a:r>
            <a:r>
              <a:rPr lang="en-US" sz="2000" dirty="0" smtClean="0"/>
              <a:t>confidence</a:t>
            </a:r>
            <a:br>
              <a:rPr lang="en-US" sz="2000" dirty="0" smtClean="0"/>
            </a:br>
            <a:endParaRPr lang="en-US" sz="1200" dirty="0" smtClean="0"/>
          </a:p>
          <a:p>
            <a:pPr marL="342900" indent="-342900">
              <a:lnSpc>
                <a:spcPct val="125000"/>
              </a:lnSpc>
              <a:buFont typeface="Arial" panose="020B0604020202020204" pitchFamily="34" charset="0"/>
              <a:buChar char="•"/>
            </a:pPr>
            <a:r>
              <a:rPr lang="en-US" sz="2000" dirty="0" smtClean="0"/>
              <a:t>These symptoms can </a:t>
            </a:r>
            <a:r>
              <a:rPr lang="en-US" sz="2000" dirty="0"/>
              <a:t>lead to significant productivity losses for </a:t>
            </a:r>
            <a:r>
              <a:rPr lang="en-US" sz="2000" dirty="0" smtClean="0"/>
              <a:t>organization's, </a:t>
            </a:r>
            <a:r>
              <a:rPr lang="en-US" sz="2000" dirty="0"/>
              <a:t>and be a cause of anxiety </a:t>
            </a:r>
            <a:r>
              <a:rPr lang="en-US" sz="2000" dirty="0" smtClean="0"/>
              <a:t>and distress </a:t>
            </a:r>
            <a:r>
              <a:rPr lang="en-US" sz="2000" dirty="0"/>
              <a:t>for the </a:t>
            </a:r>
            <a:r>
              <a:rPr lang="en-US" sz="2000" dirty="0" smtClean="0"/>
              <a:t>women. The </a:t>
            </a:r>
            <a:r>
              <a:rPr lang="en-US" sz="2000" dirty="0"/>
              <a:t>majority of women don’t feel comfortable talking about menopause with their line managers. It </a:t>
            </a:r>
            <a:r>
              <a:rPr lang="en-US" sz="2000" dirty="0" smtClean="0"/>
              <a:t>could be the </a:t>
            </a:r>
            <a:r>
              <a:rPr lang="en-US" sz="2000" dirty="0"/>
              <a:t>current negative perception of menopause and some women being embarrassed to talk about </a:t>
            </a:r>
            <a:r>
              <a:rPr lang="en-US" sz="2000" dirty="0" smtClean="0"/>
              <a:t>it.</a:t>
            </a:r>
          </a:p>
          <a:p>
            <a:pPr marL="342900" indent="-342900">
              <a:lnSpc>
                <a:spcPct val="125000"/>
              </a:lnSpc>
              <a:buFont typeface="Arial" panose="020B0604020202020204" pitchFamily="34" charset="0"/>
              <a:buChar char="•"/>
            </a:pPr>
            <a:endParaRPr lang="en-US" sz="2000" dirty="0"/>
          </a:p>
          <a:p>
            <a:pPr marL="342900" indent="-342900">
              <a:lnSpc>
                <a:spcPct val="125000"/>
              </a:lnSpc>
              <a:buFont typeface="Arial" panose="020B0604020202020204" pitchFamily="34" charset="0"/>
              <a:buChar char="•"/>
            </a:pPr>
            <a:r>
              <a:rPr lang="en-US" sz="2000" dirty="0" smtClean="0"/>
              <a:t>When </a:t>
            </a:r>
            <a:r>
              <a:rPr lang="en-US" sz="2000" dirty="0"/>
              <a:t>women do understand the symptoms and ways to manage them, their lives (and work) can get </a:t>
            </a:r>
            <a:r>
              <a:rPr lang="en-US" sz="2000" dirty="0" smtClean="0"/>
              <a:t>back to </a:t>
            </a:r>
            <a:r>
              <a:rPr lang="en-US" sz="2000" dirty="0"/>
              <a:t>normal quickly. </a:t>
            </a:r>
            <a:r>
              <a:rPr lang="en-US" sz="2000" dirty="0" smtClean="0"/>
              <a:t>Many </a:t>
            </a:r>
            <a:r>
              <a:rPr lang="en-US" sz="2000" dirty="0"/>
              <a:t>line managers don’t feel confident talking about menopause. They don’t know enough about it or </a:t>
            </a:r>
            <a:r>
              <a:rPr lang="en-US" sz="2000" dirty="0" smtClean="0"/>
              <a:t>how they </a:t>
            </a:r>
            <a:r>
              <a:rPr lang="en-US" sz="2000" dirty="0"/>
              <a:t>can help, unlike maternity where there usually is a clear process.</a:t>
            </a:r>
            <a:r>
              <a:rPr lang="en-US" dirty="0"/>
              <a:t/>
            </a:r>
            <a:br>
              <a:rPr lang="en-US" dirty="0"/>
            </a:br>
            <a:r>
              <a:rPr lang="en-US" sz="2000" dirty="0"/>
              <a:t/>
            </a:r>
            <a:br>
              <a:rPr lang="en-US" sz="2000" dirty="0"/>
            </a:br>
            <a:endParaRPr lang="en-US" sz="2000" b="1"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4071886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022677" y="6356349"/>
            <a:ext cx="382386" cy="362241"/>
          </a:xfrm>
          <a:prstGeom prst="rect">
            <a:avLst/>
          </a:prstGeom>
          <a:solidFill>
            <a:srgbClr val="80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C183D7F6-B498-43B3-948B-1728B52AA6E4}">
                <adec:decorative xmlns:lc="http://schemas.openxmlformats.org/drawingml/2006/lockedCanvas" xmlns:adec="http://schemas.microsoft.com/office/drawing/2017/decorativ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1"/>
              </a:ext>
            </a:extLst>
          </p:cNvPr>
          <p:cNvPicPr/>
          <p:nvPr/>
        </p:nvPicPr>
        <p:blipFill rotWithShape="1">
          <a:blip r:embed="rId3">
            <a:extLst>
              <a:ext uri="{28A0092B-C50C-407E-A947-70E740481C1C}">
                <a14:useLocalDpi xmlns:a14="http://schemas.microsoft.com/office/drawing/2010/main" val="0"/>
              </a:ext>
            </a:extLst>
          </a:blip>
          <a:srcRect t="47103" b="13266"/>
          <a:stretch/>
        </p:blipFill>
        <p:spPr bwMode="auto">
          <a:xfrm>
            <a:off x="0" y="-1"/>
            <a:ext cx="12192000" cy="1303868"/>
          </a:xfrm>
          <a:prstGeom prst="rect">
            <a:avLst/>
          </a:prstGeom>
          <a:ln>
            <a:noFill/>
          </a:ln>
          <a:extLst>
            <a:ext uri="{53640926-AAD7-44D8-BBD7-CCE9431645EC}">
              <a14:shadowObscured xmlns:a14="http://schemas.microsoft.com/office/drawing/2010/main"/>
            </a:ext>
          </a:extLst>
        </p:spPr>
      </p:pic>
      <p:sp>
        <p:nvSpPr>
          <p:cNvPr id="3" name="Rectangle 5"/>
          <p:cNvSpPr>
            <a:spLocks noChangeArrowheads="1"/>
          </p:cNvSpPr>
          <p:nvPr/>
        </p:nvSpPr>
        <p:spPr bwMode="auto">
          <a:xfrm>
            <a:off x="7916334" y="4343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ko-KR" sz="1600" b="0" i="0" u="none" strike="noStrike" cap="none" normalizeH="0" baseline="0" dirty="0" smtClean="0">
                <a:ln>
                  <a:noFill/>
                </a:ln>
                <a:solidFill>
                  <a:srgbClr val="7F0D7F"/>
                </a:solidFill>
                <a:effectLst/>
                <a:latin typeface="Futura LT Book"/>
                <a:cs typeface="Arial" panose="020B0604020202020204" pitchFamily="34" charset="0"/>
              </a:rPr>
              <a:t>		</a:t>
            </a:r>
            <a:endParaRPr kumimoji="0" lang="en-GB"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3"/>
          <p:cNvSpPr/>
          <p:nvPr/>
        </p:nvSpPr>
        <p:spPr>
          <a:xfrm>
            <a:off x="761999" y="1438103"/>
            <a:ext cx="10643063" cy="3939540"/>
          </a:xfrm>
          <a:prstGeom prst="rect">
            <a:avLst/>
          </a:prstGeom>
        </p:spPr>
        <p:txBody>
          <a:bodyPr wrap="square">
            <a:spAutoFit/>
          </a:bodyPr>
          <a:lstStyle/>
          <a:p>
            <a:pPr>
              <a:lnSpc>
                <a:spcPct val="150000"/>
              </a:lnSpc>
            </a:pPr>
            <a:r>
              <a:rPr lang="en-US" sz="2000" b="1" dirty="0" smtClean="0">
                <a:solidFill>
                  <a:srgbClr val="7030A0"/>
                </a:solidFill>
              </a:rPr>
              <a:t>Proposed Actions/Ideas for Follow </a:t>
            </a:r>
            <a:r>
              <a:rPr lang="en-US" sz="2000" b="1" dirty="0" smtClean="0">
                <a:solidFill>
                  <a:srgbClr val="7030A0"/>
                </a:solidFill>
              </a:rPr>
              <a:t>up</a:t>
            </a:r>
            <a:endParaRPr lang="en-US" sz="2000" b="1" dirty="0" smtClean="0">
              <a:solidFill>
                <a:srgbClr val="7030A0"/>
              </a:solidFill>
            </a:endParaRPr>
          </a:p>
          <a:p>
            <a:pPr marL="457200" indent="-457200">
              <a:spcAft>
                <a:spcPts val="1800"/>
              </a:spcAft>
              <a:buFont typeface="Arial" panose="020B0604020202020204" pitchFamily="34" charset="0"/>
              <a:buChar char="•"/>
            </a:pPr>
            <a:r>
              <a:rPr lang="en-US" sz="2000" dirty="0" smtClean="0"/>
              <a:t>Is </a:t>
            </a:r>
            <a:r>
              <a:rPr lang="en-US" sz="2000" dirty="0" smtClean="0"/>
              <a:t>there a program </a:t>
            </a:r>
            <a:r>
              <a:rPr lang="en-US" sz="2000" dirty="0" smtClean="0"/>
              <a:t>or plan in place to suppor</a:t>
            </a:r>
            <a:r>
              <a:rPr lang="en-US" sz="2000" dirty="0" smtClean="0"/>
              <a:t>t all of a new mother’s concerns returning to work? Ex: Lactation Rooms, Childcare support, Flexible family leave, etc. </a:t>
            </a:r>
            <a:endParaRPr lang="en-US" sz="2000" dirty="0"/>
          </a:p>
          <a:p>
            <a:pPr marL="457200" indent="-457200">
              <a:spcAft>
                <a:spcPts val="1800"/>
              </a:spcAft>
              <a:buFont typeface="Arial" panose="020B0604020202020204" pitchFamily="34" charset="0"/>
              <a:buChar char="•"/>
            </a:pPr>
            <a:r>
              <a:rPr lang="en-US" sz="2000" dirty="0" smtClean="0"/>
              <a:t>Find </a:t>
            </a:r>
            <a:r>
              <a:rPr lang="en-US" sz="2000" dirty="0" smtClean="0"/>
              <a:t>understanding for what others live through: go back to your operations and head offices and look with fresh eyes at what a day in THEIR life really looks like. </a:t>
            </a:r>
          </a:p>
          <a:p>
            <a:pPr marL="457200" indent="-457200">
              <a:spcAft>
                <a:spcPts val="1800"/>
              </a:spcAft>
              <a:buFont typeface="Arial" panose="020B0604020202020204" pitchFamily="34" charset="0"/>
              <a:buChar char="•"/>
            </a:pPr>
            <a:r>
              <a:rPr lang="en-US" sz="2000" dirty="0" smtClean="0"/>
              <a:t>Ask what your companies policies are in relation to </a:t>
            </a:r>
            <a:r>
              <a:rPr lang="en-US" sz="2000" dirty="0" smtClean="0"/>
              <a:t>women's health issues</a:t>
            </a:r>
            <a:endParaRPr lang="en-US" sz="2000" dirty="0"/>
          </a:p>
          <a:p>
            <a:pPr marL="914400" lvl="1" indent="-457200">
              <a:spcAft>
                <a:spcPts val="1800"/>
              </a:spcAft>
              <a:buFont typeface="Courier New" panose="02070309020205020404" pitchFamily="49" charset="0"/>
              <a:buChar char="o"/>
            </a:pPr>
            <a:r>
              <a:rPr lang="en-US" sz="2000" dirty="0" smtClean="0"/>
              <a:t>Have they been developed and evaluated to ensure ALL employees feel covered and supported regardless </a:t>
            </a:r>
            <a:r>
              <a:rPr lang="en-US" sz="2000" dirty="0" smtClean="0"/>
              <a:t>of their stage of life</a:t>
            </a:r>
            <a:r>
              <a:rPr lang="en-US" sz="2000" dirty="0" smtClean="0"/>
              <a:t>? </a:t>
            </a:r>
            <a:endParaRPr lang="en-US" sz="2000" dirty="0" smtClean="0"/>
          </a:p>
          <a:p>
            <a:pPr marL="457200" indent="-457200">
              <a:spcAft>
                <a:spcPts val="1800"/>
              </a:spcAft>
              <a:buFont typeface="Arial" panose="020B0604020202020204" pitchFamily="34" charset="0"/>
              <a:buChar char="•"/>
            </a:pPr>
            <a:r>
              <a:rPr lang="en-US" sz="2000" dirty="0" smtClean="0"/>
              <a:t>Please feel free to share any information that you have onto our teams google drive</a:t>
            </a:r>
          </a:p>
        </p:txBody>
      </p:sp>
      <p:sp>
        <p:nvSpPr>
          <p:cNvPr id="6" name="Text Box 2"/>
          <p:cNvSpPr txBox="1">
            <a:spLocks noChangeArrowheads="1"/>
          </p:cNvSpPr>
          <p:nvPr/>
        </p:nvSpPr>
        <p:spPr bwMode="auto">
          <a:xfrm>
            <a:off x="761999" y="6356351"/>
            <a:ext cx="4499610" cy="362239"/>
          </a:xfrm>
          <a:prstGeom prst="rect">
            <a:avLst/>
          </a:prstGeom>
          <a:solidFill>
            <a:schemeClr val="accent1"/>
          </a:solidFill>
          <a:ln w="9525">
            <a:noFill/>
            <a:miter lim="800000"/>
            <a:headEnd/>
            <a:tailEnd/>
          </a:ln>
        </p:spPr>
        <p:txBody>
          <a:bodyPr rot="0" vert="horz" wrap="square" lIns="91440" tIns="45720" rIns="91440" bIns="45720" anchor="ctr" anchorCtr="0">
            <a:noAutofit/>
          </a:bodyPr>
          <a:lstStyle/>
          <a:p>
            <a:pPr marL="0" marR="0" algn="just">
              <a:lnSpc>
                <a:spcPct val="125000"/>
              </a:lnSpc>
              <a:spcBef>
                <a:spcPts val="0"/>
              </a:spcBef>
              <a:spcAft>
                <a:spcPts val="0"/>
              </a:spcAft>
            </a:pPr>
            <a:r>
              <a:rPr lang="en-GB" sz="1100" dirty="0">
                <a:solidFill>
                  <a:srgbClr val="FFFFFF"/>
                </a:solidFill>
                <a:effectLst/>
                <a:latin typeface="Futura LT Book"/>
                <a:ea typeface="Batang"/>
                <a:cs typeface="Times New Roman" panose="02020603050405020304" pitchFamily="18" charset="0"/>
              </a:rPr>
              <a:t>International WIM Alliance | Inclusive Workplace Design</a:t>
            </a:r>
            <a:endParaRPr lang="en-US" sz="1100" dirty="0">
              <a:effectLst/>
              <a:latin typeface="Futura LT Book"/>
              <a:ea typeface="Batang"/>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DB116ACB-E630-45C0-9D7E-AAC25FE71155}" type="slidenum">
              <a:rPr lang="en-US" smtClean="0">
                <a:solidFill>
                  <a:schemeClr val="bg1"/>
                </a:solidFill>
              </a:rPr>
              <a:t>9</a:t>
            </a:fld>
            <a:endParaRPr lang="en-US" dirty="0">
              <a:solidFill>
                <a:schemeClr val="bg1"/>
              </a:solidFill>
            </a:endParaRPr>
          </a:p>
        </p:txBody>
      </p:sp>
    </p:spTree>
    <p:extLst>
      <p:ext uri="{BB962C8B-B14F-4D97-AF65-F5344CB8AC3E}">
        <p14:creationId xmlns:p14="http://schemas.microsoft.com/office/powerpoint/2010/main" val="35376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0135359E59000428DD588549679C279" ma:contentTypeVersion="14" ma:contentTypeDescription="Create a new document." ma:contentTypeScope="" ma:versionID="8d9f424d146af16b0060fd116649e641">
  <xsd:schema xmlns:xsd="http://www.w3.org/2001/XMLSchema" xmlns:xs="http://www.w3.org/2001/XMLSchema" xmlns:p="http://schemas.microsoft.com/office/2006/metadata/properties" xmlns:ns3="ef80f8ec-1019-4768-9b1a-b5837fb620ad" xmlns:ns4="7c6f4427-c5c2-445f-aa6f-6756099d741e" targetNamespace="http://schemas.microsoft.com/office/2006/metadata/properties" ma:root="true" ma:fieldsID="bccd59b593a5d10036086036d5513cdc" ns3:_="" ns4:_="">
    <xsd:import namespace="ef80f8ec-1019-4768-9b1a-b5837fb620ad"/>
    <xsd:import namespace="7c6f4427-c5c2-445f-aa6f-6756099d741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80f8ec-1019-4768-9b1a-b5837fb620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c6f4427-c5c2-445f-aa6f-6756099d741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967854-BB93-443F-9CAD-076050351AE9}">
  <ds:schemaRefs>
    <ds:schemaRef ds:uri="7c6f4427-c5c2-445f-aa6f-6756099d741e"/>
    <ds:schemaRef ds:uri="http://schemas.microsoft.com/office/infopath/2007/PartnerControls"/>
    <ds:schemaRef ds:uri="http://purl.org/dc/terms/"/>
    <ds:schemaRef ds:uri="http://schemas.microsoft.com/office/2006/documentManagement/types"/>
    <ds:schemaRef ds:uri="ef80f8ec-1019-4768-9b1a-b5837fb620ad"/>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12246A64-6469-493B-89F4-DF769B81D8A9}">
  <ds:schemaRefs>
    <ds:schemaRef ds:uri="http://schemas.microsoft.com/sharepoint/v3/contenttype/forms"/>
  </ds:schemaRefs>
</ds:datastoreItem>
</file>

<file path=customXml/itemProps3.xml><?xml version="1.0" encoding="utf-8"?>
<ds:datastoreItem xmlns:ds="http://schemas.openxmlformats.org/officeDocument/2006/customXml" ds:itemID="{DEBA129C-02AD-4505-B039-F5991D448A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80f8ec-1019-4768-9b1a-b5837fb620ad"/>
    <ds:schemaRef ds:uri="7c6f4427-c5c2-445f-aa6f-6756099d74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325</TotalTime>
  <Words>1062</Words>
  <Application>Microsoft Office PowerPoint</Application>
  <PresentationFormat>Widescreen</PresentationFormat>
  <Paragraphs>116</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맑은 고딕</vt:lpstr>
      <vt:lpstr>Arial</vt:lpstr>
      <vt:lpstr>Batang</vt:lpstr>
      <vt:lpstr>Calibri</vt:lpstr>
      <vt:lpstr>Calibri Light</vt:lpstr>
      <vt:lpstr>Courier New</vt:lpstr>
      <vt:lpstr>Futura LT Book</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Chancellor</dc:creator>
  <cp:lastModifiedBy>Ashley Chancellor</cp:lastModifiedBy>
  <cp:revision>46</cp:revision>
  <dcterms:created xsi:type="dcterms:W3CDTF">2021-09-07T12:20:45Z</dcterms:created>
  <dcterms:modified xsi:type="dcterms:W3CDTF">2021-12-07T15:11:38Z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0x010100D0135359E59000428DD588549679C279</vt:lpwstr>
  </property>
</Properties>
</file>