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62" r:id="rId6"/>
    <p:sldId id="267" r:id="rId7"/>
    <p:sldId id="264" r:id="rId8"/>
    <p:sldId id="269" r:id="rId9"/>
    <p:sldId id="265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Chancellor" initials="AC" lastIdx="1" clrIdx="0">
    <p:extLst>
      <p:ext uri="{19B8F6BF-5375-455C-9EA6-DF929625EA0E}">
        <p15:presenceInfo xmlns:p15="http://schemas.microsoft.com/office/powerpoint/2012/main" userId="S-1-5-21-4008315075-3603792885-1940054573-319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970" autoAdjust="0"/>
  </p:normalViewPr>
  <p:slideViewPr>
    <p:cSldViewPr snapToGrid="0">
      <p:cViewPr varScale="1">
        <p:scale>
          <a:sx n="64" d="100"/>
          <a:sy n="64" d="100"/>
        </p:scale>
        <p:origin x="13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40974-08FA-432B-837C-117538E34D0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7DFD7-44E2-4E9A-B719-B27A6222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2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6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</a:t>
            </a:r>
            <a:r>
              <a:rPr lang="en-US" baseline="0" dirty="0" smtClean="0"/>
              <a:t> Up on September topics and load any potential tools/nots on Google Drive.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Until recently, there hasn't been much information available about mental health in the mining industry.</a:t>
            </a:r>
            <a:br>
              <a:rPr lang="en-US" dirty="0" smtClean="0"/>
            </a:br>
            <a:r>
              <a:rPr lang="en-US" dirty="0" smtClean="0"/>
              <a:t>Australia's mining industry has conducted some research, but the rest of the world is lagging behind.</a:t>
            </a:r>
            <a:br>
              <a:rPr lang="en-US" dirty="0" smtClean="0"/>
            </a:br>
            <a:r>
              <a:rPr lang="en-US" dirty="0" smtClean="0"/>
              <a:t>Vale put some effort into trying to close the gap. In April 2019 the Centre for Research in Occupational Safety</a:t>
            </a:r>
            <a:br>
              <a:rPr lang="en-US" dirty="0" smtClean="0"/>
            </a:br>
            <a:r>
              <a:rPr lang="en-US" dirty="0" smtClean="0"/>
              <a:t>and Health (CROSH) at Laurentian University, presented the findings of a five-year, $500,000 study called</a:t>
            </a:r>
            <a:br>
              <a:rPr lang="en-US" dirty="0" smtClean="0"/>
            </a:br>
            <a:r>
              <a:rPr lang="en-US" dirty="0" smtClean="0"/>
              <a:t>Mining Mental Health.</a:t>
            </a:r>
            <a:br>
              <a:rPr lang="en-US" dirty="0" smtClean="0"/>
            </a:br>
            <a:r>
              <a:rPr lang="en-US" dirty="0" smtClean="0"/>
              <a:t>Roughly 56% of participants in the study were experiencing some kind of symptom that warranted attention.</a:t>
            </a:r>
            <a:br>
              <a:rPr lang="en-US" dirty="0" smtClean="0"/>
            </a:br>
            <a:r>
              <a:rPr lang="en-US" dirty="0" smtClean="0"/>
              <a:t>8% displayed symptoms of depression, and 10% experienced thoughts of suicide without a plan to follow</a:t>
            </a:r>
            <a:br>
              <a:rPr lang="en-US" dirty="0" smtClean="0"/>
            </a:br>
            <a:r>
              <a:rPr lang="en-US" dirty="0" smtClean="0"/>
              <a:t>through.</a:t>
            </a:r>
            <a:br>
              <a:rPr lang="en-US" dirty="0" smtClean="0"/>
            </a:br>
            <a:r>
              <a:rPr lang="en-US" dirty="0" smtClean="0"/>
              <a:t>Men are less likely to talk about mental health and are less likely to seek help. It is also a question of age. The</a:t>
            </a:r>
            <a:br>
              <a:rPr lang="en-US" dirty="0" smtClean="0"/>
            </a:br>
            <a:r>
              <a:rPr lang="en-US" dirty="0" smtClean="0"/>
              <a:t>average age of a person working in the mining industry is ca. 43. Younger generations are far more likely to</a:t>
            </a:r>
            <a:br>
              <a:rPr lang="en-US" dirty="0" smtClean="0"/>
            </a:br>
            <a:r>
              <a:rPr lang="en-US" dirty="0" smtClean="0"/>
              <a:t>openly discuss mental health than older generations.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highlight best practice in this area, in 2017 Rio Tinto developed a global standard for parental leave across</a:t>
            </a:r>
            <a:b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 offices and operations, valid for all employees which provides 18 weeks of paid parental leave at full pay</a:t>
            </a:r>
            <a:b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following the birth or adoption of a child.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DFD7-44E2-4E9A-B719-B27A622227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155-DA15-4898-8BD0-3866B79DF219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0AA7-2F73-4F48-8D6B-BE9A54C2E6A1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4534-5BF8-46A3-B6B6-68909FB22B5E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0E13-4525-4362-A510-4303A85D782B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40AC-9282-4293-A68D-F2479D2D6839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A2A-C012-43D0-AFFE-7871F3C56C42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5E23-444F-4428-A07A-04D5432175C6}" type="datetime1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2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EC47-22CB-48A8-BB1B-E98E0E32897B}" type="datetime1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2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42A2-0005-4560-AD7D-827D4C3E62D7}" type="datetime1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17F-7E53-4357-A64F-77719005E482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EBAB-F15A-431E-B66E-8BC74FB9459B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A4C9-BD91-4729-87D8-12F80A66D0FE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6ACB-E630-45C0-9D7E-AAC25FE71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7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163"/>
          <p:cNvSpPr txBox="1">
            <a:spLocks noChangeArrowheads="1"/>
          </p:cNvSpPr>
          <p:nvPr/>
        </p:nvSpPr>
        <p:spPr bwMode="auto">
          <a:xfrm>
            <a:off x="1253065" y="3429000"/>
            <a:ext cx="10185402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  <p:sp>
        <p:nvSpPr>
          <p:cNvPr id="5" name="Text Box 159"/>
          <p:cNvSpPr txBox="1">
            <a:spLocks noChangeArrowheads="1"/>
          </p:cNvSpPr>
          <p:nvPr/>
        </p:nvSpPr>
        <p:spPr bwMode="auto">
          <a:xfrm>
            <a:off x="1253065" y="2307166"/>
            <a:ext cx="1032086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600" kern="1400" spc="-50" dirty="0">
                <a:solidFill>
                  <a:srgbClr val="7F0D7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 WIM Alliance</a:t>
            </a:r>
            <a:endParaRPr lang="en-US" sz="3600" kern="1400" spc="-50" dirty="0">
              <a:solidFill>
                <a:srgbClr val="7F0D7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spc="75" dirty="0">
                <a:solidFill>
                  <a:srgbClr val="6C9F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Inclusive Workplace </a:t>
            </a:r>
            <a:r>
              <a:rPr lang="en-GB" sz="2800" spc="75" dirty="0" smtClean="0">
                <a:solidFill>
                  <a:srgbClr val="6C9F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</a:t>
            </a:r>
            <a:r>
              <a:rPr lang="en-GB" sz="2800" spc="75" dirty="0">
                <a:solidFill>
                  <a:srgbClr val="6C9FD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800" spc="75" dirty="0" smtClean="0">
                <a:solidFill>
                  <a:srgbClr val="6C9F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Programme 2021</a:t>
            </a:r>
          </a:p>
          <a:p>
            <a:pPr marL="0" marR="0"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800" spc="75" dirty="0" smtClean="0">
                <a:solidFill>
                  <a:srgbClr val="6C9FD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November 9, </a:t>
            </a:r>
            <a:r>
              <a:rPr lang="en-GB" sz="2800" spc="75" dirty="0" smtClean="0">
                <a:solidFill>
                  <a:srgbClr val="6C9FD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2021 – 9:00 AM MST</a:t>
            </a:r>
            <a:r>
              <a:rPr lang="en-GB" sz="2800" spc="75" dirty="0" smtClean="0">
                <a:solidFill>
                  <a:srgbClr val="6C9F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spc="75" dirty="0">
              <a:solidFill>
                <a:srgbClr val="6C9FD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08" y="1438103"/>
            <a:ext cx="1104207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</a:rPr>
              <a:t>Objectives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 discuss innovative and practical ideas to improve workplace design that benefits everyone working in mining. 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How can we make mining inclusive and accessible regardless of gender, ethnicity &amp; race, ability, sexual orientation, age, socio-economic background, religion and ability?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Share best practice and find solutions to achieve attraction to the sector, recruitment, retention and well being of women and men working in mining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Focus on action-orientated outcomes within businesses and organizations which, supported by key procurement processes, encourages individuals and organizations to challenge the status quo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37308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963" y="1303867"/>
            <a:ext cx="1104207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</a:rPr>
              <a:t>Proposed Schedule for Discussion Topics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solidFill>
                  <a:srgbClr val="7030A0"/>
                </a:solidFill>
              </a:rPr>
              <a:t>September</a:t>
            </a:r>
            <a:endParaRPr lang="en-US" u="sng" dirty="0" smtClean="0">
              <a:solidFill>
                <a:srgbClr val="7030A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Technology/Digital Transformation and Automation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Safety and PPE/Procurement &amp; Supply Chain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solidFill>
                  <a:srgbClr val="7030A0"/>
                </a:solidFill>
              </a:rPr>
              <a:t>October – Debrief 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Shift Design, FIFO, Remote 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Changing Rooms and Toilets, Office Design 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solidFill>
                  <a:srgbClr val="7030A0"/>
                </a:solidFill>
              </a:rPr>
              <a:t>November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Mental </a:t>
            </a:r>
            <a:r>
              <a:rPr lang="en-US" b="1" dirty="0" smtClean="0"/>
              <a:t>Health/Family Leave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solidFill>
                  <a:srgbClr val="7030A0"/>
                </a:solidFill>
              </a:rPr>
              <a:t>December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Daycares &amp; Nurseries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Women's </a:t>
            </a:r>
            <a:r>
              <a:rPr lang="en-US" dirty="0" smtClean="0"/>
              <a:t>Health: </a:t>
            </a:r>
            <a:r>
              <a:rPr lang="en-US" dirty="0" smtClean="0"/>
              <a:t>Pregnancy, Lactation, Menstruation &amp; Menopause.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74963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350" y="1303867"/>
            <a:ext cx="10774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Mental Health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000" i="1" dirty="0" smtClean="0"/>
              <a:t>“</a:t>
            </a:r>
            <a:r>
              <a:rPr lang="en-US" sz="2000" i="1" dirty="0"/>
              <a:t>A state of well-being in which the individual realizes their </a:t>
            </a:r>
            <a:r>
              <a:rPr lang="en-US" sz="2000" i="1" dirty="0" smtClean="0"/>
              <a:t>own abilities</a:t>
            </a:r>
            <a:r>
              <a:rPr lang="en-US" sz="2000" i="1" dirty="0"/>
              <a:t>, can cope with the normal stresses of life, can work productively and fruitfully, and is able to make </a:t>
            </a:r>
            <a:r>
              <a:rPr lang="en-US" sz="2000" i="1" dirty="0" smtClean="0"/>
              <a:t>a contribution </a:t>
            </a:r>
            <a:r>
              <a:rPr lang="en-US" sz="2000" i="1" dirty="0"/>
              <a:t>to their community</a:t>
            </a:r>
            <a:r>
              <a:rPr lang="en-US" sz="2000" i="1" dirty="0" smtClean="0"/>
              <a:t>.” – WHO Definition of Mental Healt</a:t>
            </a:r>
            <a:r>
              <a:rPr lang="en-US" sz="2000" i="1" dirty="0"/>
              <a:t>h</a:t>
            </a:r>
            <a:endParaRPr lang="en-US" i="1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Mental </a:t>
            </a:r>
            <a:r>
              <a:rPr lang="en-US" sz="2000" dirty="0"/>
              <a:t>health is as important to address as physical health, as humans thrive on </a:t>
            </a:r>
            <a:r>
              <a:rPr lang="en-US" sz="2000" dirty="0" smtClean="0"/>
              <a:t>connection.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Mental </a:t>
            </a:r>
            <a:r>
              <a:rPr lang="en-US" sz="2000" dirty="0"/>
              <a:t>health is determined by factors both internal and external. The problem is that mental health is </a:t>
            </a:r>
            <a:r>
              <a:rPr lang="en-US" sz="2000" dirty="0" smtClean="0"/>
              <a:t>more fluid </a:t>
            </a:r>
            <a:r>
              <a:rPr lang="en-US" sz="2000" dirty="0"/>
              <a:t>than physical health – it is less static, and it changes more </a:t>
            </a:r>
            <a:r>
              <a:rPr lang="en-US" sz="2000" dirty="0" smtClean="0"/>
              <a:t>often.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/>
              <a:t>the mining industry, there are numerous hazards that can contribute to eroding an employee's </a:t>
            </a:r>
            <a:r>
              <a:rPr lang="en-US" sz="2000" dirty="0" smtClean="0"/>
              <a:t>mental health </a:t>
            </a:r>
            <a:r>
              <a:rPr lang="en-US" sz="2000" dirty="0"/>
              <a:t>(external factors). These include workload, workplace harassment, lack of support services, </a:t>
            </a:r>
            <a:r>
              <a:rPr lang="en-US" sz="2000" dirty="0" smtClean="0"/>
              <a:t>and fatigue to name a few</a:t>
            </a:r>
            <a:endParaRPr lang="en-US" sz="20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Tackling </a:t>
            </a:r>
            <a:r>
              <a:rPr lang="en-US" sz="2000" dirty="0"/>
              <a:t>these issues in the workforce is becoming increasingly necessary as the skills shortage is a </a:t>
            </a:r>
            <a:r>
              <a:rPr lang="en-US" sz="2000" dirty="0" smtClean="0"/>
              <a:t>real challenge </a:t>
            </a:r>
            <a:r>
              <a:rPr lang="en-US" sz="2000" dirty="0"/>
              <a:t>for companies and they can’t afford losing talent or loss of production and down time</a:t>
            </a:r>
            <a:r>
              <a:rPr lang="en-US" sz="2000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4963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190" y="1356450"/>
            <a:ext cx="107746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Mental Health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Does your company or organization have a </a:t>
            </a:r>
            <a:r>
              <a:rPr lang="en-US" sz="2000" b="1" dirty="0"/>
              <a:t>mental health strategy (in the same ways physical health </a:t>
            </a:r>
            <a:r>
              <a:rPr lang="en-US" sz="2000" b="1" dirty="0" smtClean="0"/>
              <a:t>is approached</a:t>
            </a:r>
            <a:r>
              <a:rPr lang="en-US" sz="2000" b="1" dirty="0"/>
              <a:t>) that actively tries to identify psychological and social hazards in their </a:t>
            </a:r>
            <a:r>
              <a:rPr lang="en-US" sz="2000" b="1" dirty="0" smtClean="0"/>
              <a:t>workplace?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Possible examples: Early </a:t>
            </a:r>
            <a:r>
              <a:rPr lang="en-US" sz="2000" dirty="0"/>
              <a:t>intervention </a:t>
            </a:r>
            <a:r>
              <a:rPr lang="en-US" sz="2000" dirty="0" smtClean="0"/>
              <a:t>services and return-to-work arrangements,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Any other examples/ideas?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general men </a:t>
            </a:r>
            <a:r>
              <a:rPr lang="en-US" sz="2000" dirty="0"/>
              <a:t>are less likely to talk about mental health and are less likely to seek help. It is also a question of age. </a:t>
            </a:r>
            <a:r>
              <a:rPr lang="en-US" sz="2000" dirty="0" smtClean="0"/>
              <a:t>The average </a:t>
            </a:r>
            <a:r>
              <a:rPr lang="en-US" sz="2000" dirty="0"/>
              <a:t>age of a person working in the mining industry is ca. 43. Younger generations are far more likely </a:t>
            </a:r>
            <a:r>
              <a:rPr lang="en-US" sz="2000" dirty="0" smtClean="0"/>
              <a:t>to openly </a:t>
            </a:r>
            <a:r>
              <a:rPr lang="en-US" sz="2000" dirty="0"/>
              <a:t>discuss mental health than older generations.</a:t>
            </a:r>
            <a:r>
              <a:rPr lang="en-US" sz="2400" dirty="0"/>
              <a:t>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Is your company working actively and consistently to decrease the stigma around Mental Health?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ultimate goal </a:t>
            </a:r>
            <a:r>
              <a:rPr lang="en-US" sz="2000" dirty="0"/>
              <a:t>is to </a:t>
            </a:r>
            <a:r>
              <a:rPr lang="en-US" sz="2000" dirty="0" smtClean="0"/>
              <a:t>normalize </a:t>
            </a:r>
            <a:r>
              <a:rPr lang="en-US" sz="2000" dirty="0"/>
              <a:t>conversations </a:t>
            </a:r>
            <a:r>
              <a:rPr lang="en-US" sz="2000" dirty="0" smtClean="0"/>
              <a:t>about mental </a:t>
            </a:r>
            <a:r>
              <a:rPr lang="en-US" sz="2000" dirty="0"/>
              <a:t>health and to equip workers with the tools to be able to identify someone struggling.</a:t>
            </a:r>
            <a:r>
              <a:rPr lang="en-US" sz="2400" dirty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4963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963" y="1444839"/>
            <a:ext cx="10891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Family Leave</a:t>
            </a:r>
            <a:endParaRPr lang="en-US" sz="2000" b="1" dirty="0" smtClean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4963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964" y="1844949"/>
            <a:ext cx="10891058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There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is a wide range of possibilities for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family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leave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that vary based on country, company and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pay rate over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time.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They range from no government mandated leave in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United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States where it is up to the company to decide if they offer it, to over a year of full pay –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predominantly for mothers.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Most organizations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have policies and procedures which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cover/address “normal” pregnancy and childbirth with a 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clear vision of what to expect.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However, many companies do not have policies in place to address “non-traditional” methods such as adoption or surrogacy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Many policies are also unclear in the tragic event of a pregnancy termination or stillbirth of a child which can lead employees and families unduly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stressed trying to navigate the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system.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 addition the </a:t>
            </a:r>
            <a:r>
              <a:rPr lang="en-US" sz="2000" dirty="0"/>
              <a:t>need to recover from childbirth and breastfeeding are key drivers for longer female parental leave </a:t>
            </a:r>
            <a:r>
              <a:rPr lang="en-US" sz="2000" dirty="0" smtClean="0"/>
              <a:t>as these </a:t>
            </a:r>
            <a:r>
              <a:rPr lang="en-US" sz="2000" dirty="0"/>
              <a:t>can take some time.</a:t>
            </a:r>
            <a:r>
              <a:rPr lang="en-US" sz="2400" dirty="0"/>
              <a:t>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0471" y="1303867"/>
            <a:ext cx="10891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Family Leave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4963" y="6356349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471" y="1591033"/>
            <a:ext cx="1089105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It is no surprise that this life changing time, especially for a woman, is when many women drop out of the Mining Industry never to return taking their skills with them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Parental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leave is also important for men, where the leave period is most commonly far shorter at a week or two, although some companies generously offer the same parental leave as for women.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This allows men to easier participate as a primary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carer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for their children and shares the care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is you company/organization’s maternity leave policy?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Does it address things like adoption or surrogacy?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What is your company doing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support people when they return from leave to ensure they are retained?</a:t>
            </a: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your company/organization have a paternity leave policy?</a:t>
            </a:r>
          </a:p>
        </p:txBody>
      </p:sp>
    </p:spTree>
    <p:extLst>
      <p:ext uri="{BB962C8B-B14F-4D97-AF65-F5344CB8AC3E}">
        <p14:creationId xmlns:p14="http://schemas.microsoft.com/office/powerpoint/2010/main" val="40718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022677" y="6356349"/>
            <a:ext cx="382386" cy="3622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C183D7F6-B498-43B3-948B-1728B52AA6E4}">
                <adec:decorative xmlns:lc="http://schemas.openxmlformats.org/drawingml/2006/lockedCanvas" xmlns:adec="http://schemas.microsoft.com/office/drawing/2017/decorativ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3" b="13266"/>
          <a:stretch/>
        </p:blipFill>
        <p:spPr bwMode="auto">
          <a:xfrm>
            <a:off x="0" y="-1"/>
            <a:ext cx="12192000" cy="1303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16334" y="434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600" b="0" i="0" u="none" strike="noStrike" cap="none" normalizeH="0" baseline="0" dirty="0" smtClean="0">
                <a:ln>
                  <a:noFill/>
                </a:ln>
                <a:solidFill>
                  <a:srgbClr val="7F0D7F"/>
                </a:solidFill>
                <a:effectLst/>
                <a:latin typeface="Futura LT Book"/>
                <a:cs typeface="Arial" panose="020B0604020202020204" pitchFamily="34" charset="0"/>
              </a:rPr>
              <a:t>		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9" y="1438103"/>
            <a:ext cx="1064306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</a:rPr>
              <a:t>Proposed Actions/Ideas for </a:t>
            </a:r>
            <a:r>
              <a:rPr lang="en-US" sz="2000" b="1" dirty="0" err="1" smtClean="0">
                <a:solidFill>
                  <a:srgbClr val="7030A0"/>
                </a:solidFill>
              </a:rPr>
              <a:t>Followup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Encourage/engage in discussions around mental health in team or crew meetings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Is there a program to support the mental health of employees and their families? Is it well known and communicated?</a:t>
            </a:r>
            <a:endParaRPr lang="en-US" sz="2000" dirty="0" smtClean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Find understanding for what others live through: go back to your operations and head offices and look with fresh eyes at what a day in THEIR life really looks like.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Ask what your companies </a:t>
            </a:r>
            <a:r>
              <a:rPr lang="en-US" sz="2000" dirty="0" smtClean="0"/>
              <a:t>policies are in relation to </a:t>
            </a:r>
            <a:r>
              <a:rPr lang="en-US" sz="2000" dirty="0" smtClean="0"/>
              <a:t>family leave</a:t>
            </a:r>
            <a:endParaRPr lang="en-US" sz="2000" dirty="0"/>
          </a:p>
          <a:p>
            <a:pPr marL="91440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Have they been developed and evaluated to ensure ALL employees </a:t>
            </a:r>
            <a:r>
              <a:rPr lang="en-US" sz="2000" dirty="0" smtClean="0"/>
              <a:t>feel covered and supported regardless or their individual family circumstance?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Please feel free to share any information that you have onto our teams google drive</a:t>
            </a:r>
            <a:endParaRPr lang="en-US" sz="2000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1999" y="6356351"/>
            <a:ext cx="4499610" cy="3622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srgbClr val="FFFFFF"/>
                </a:solidFill>
                <a:effectLst/>
                <a:latin typeface="Futura LT Book"/>
                <a:ea typeface="Batang"/>
                <a:cs typeface="Times New Roman" panose="02020603050405020304" pitchFamily="18" charset="0"/>
              </a:rPr>
              <a:t>International WIM Alliance | Inclusive Workplace Design</a:t>
            </a:r>
            <a:endParaRPr lang="en-US" sz="1100" dirty="0">
              <a:effectLst/>
              <a:latin typeface="Futura LT Book"/>
              <a:ea typeface="Batang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6ACB-E630-45C0-9D7E-AAC25FE7115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135359E59000428DD588549679C279" ma:contentTypeVersion="14" ma:contentTypeDescription="Create a new document." ma:contentTypeScope="" ma:versionID="8d9f424d146af16b0060fd116649e641">
  <xsd:schema xmlns:xsd="http://www.w3.org/2001/XMLSchema" xmlns:xs="http://www.w3.org/2001/XMLSchema" xmlns:p="http://schemas.microsoft.com/office/2006/metadata/properties" xmlns:ns3="ef80f8ec-1019-4768-9b1a-b5837fb620ad" xmlns:ns4="7c6f4427-c5c2-445f-aa6f-6756099d741e" targetNamespace="http://schemas.microsoft.com/office/2006/metadata/properties" ma:root="true" ma:fieldsID="bccd59b593a5d10036086036d5513cdc" ns3:_="" ns4:_="">
    <xsd:import namespace="ef80f8ec-1019-4768-9b1a-b5837fb620ad"/>
    <xsd:import namespace="7c6f4427-c5c2-445f-aa6f-6756099d74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0f8ec-1019-4768-9b1a-b5837fb620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f4427-c5c2-445f-aa6f-6756099d741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67854-BB93-443F-9CAD-076050351AE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f80f8ec-1019-4768-9b1a-b5837fb620ad"/>
    <ds:schemaRef ds:uri="http://purl.org/dc/elements/1.1/"/>
    <ds:schemaRef ds:uri="http://schemas.microsoft.com/office/2006/metadata/properties"/>
    <ds:schemaRef ds:uri="http://schemas.microsoft.com/office/infopath/2007/PartnerControls"/>
    <ds:schemaRef ds:uri="7c6f4427-c5c2-445f-aa6f-6756099d741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246A64-6469-493B-89F4-DF769B81D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BA129C-02AD-4505-B039-F5991D448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0f8ec-1019-4768-9b1a-b5837fb620ad"/>
    <ds:schemaRef ds:uri="7c6f4427-c5c2-445f-aa6f-6756099d74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979</Words>
  <Application>Microsoft Office PowerPoint</Application>
  <PresentationFormat>Widescreen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맑은 고딕</vt:lpstr>
      <vt:lpstr>Arial</vt:lpstr>
      <vt:lpstr>Batang</vt:lpstr>
      <vt:lpstr>Calibri</vt:lpstr>
      <vt:lpstr>Calibri Light</vt:lpstr>
      <vt:lpstr>Courier New</vt:lpstr>
      <vt:lpstr>Futura LT Book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Chancellor</dc:creator>
  <cp:lastModifiedBy>Ashley Chancellor</cp:lastModifiedBy>
  <cp:revision>36</cp:revision>
  <dcterms:created xsi:type="dcterms:W3CDTF">2021-09-07T12:20:45Z</dcterms:created>
  <dcterms:modified xsi:type="dcterms:W3CDTF">2021-11-05T19:40:45Z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0x010100D0135359E59000428DD588549679C279</vt:lpwstr>
  </property>
</Properties>
</file>