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2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69" r:id="rId16"/>
    <p:sldId id="270" r:id="rId17"/>
    <p:sldId id="318" r:id="rId18"/>
    <p:sldId id="319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6"/>
    <p:restoredTop sz="91574"/>
  </p:normalViewPr>
  <p:slideViewPr>
    <p:cSldViewPr snapToGrid="0" showGuides="1">
      <p:cViewPr varScale="1">
        <p:scale>
          <a:sx n="63" d="100"/>
          <a:sy n="63" d="100"/>
        </p:scale>
        <p:origin x="3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C3F3-3E52-3A4E-897B-66562818D4A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413E9-DA25-8C4C-A50D-C7A315F2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2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31A7-C131-7C41-9E2E-522D55DC4A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413E9-DA25-8C4C-A50D-C7A315F2FD4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0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7F07-D763-4710-8E8C-0EA3B0423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AB8CE-4E26-452B-9038-CBA5E27B7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F00C2-E40C-40F3-A9A4-39D9586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C2E0E-3E4A-4E62-8475-4D9990A6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5E94C-A0D7-44D8-B71B-73F59500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4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0E31-0DD9-408E-9CCC-B680B5FF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5C70E-1DF3-4F42-B62A-18C0AE3C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54021-29BE-4B4E-90BC-38438F7B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3E799-A2A3-4566-A1E1-9F4825DC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E1B91-1BD5-43B0-A3C2-09BB278D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3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D3A55F-F691-4F05-B815-622A42894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4F973-1C6A-4683-937A-5E52CCFD9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16847-C660-4C62-94C3-5379F3E3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B8A15-AE55-44C0-A04A-F4BA4DD5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DE5D5-3487-42AE-910A-CB878025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79EA-961B-4C54-A4DD-8E07C1D6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E14F5-7FEE-48FF-85A8-8100200BA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2F670-B0D7-4E6B-9458-607614F0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333BB-33B1-4D87-8744-973D65A3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B8CF-E820-437A-A3AC-5A536FEF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9DFE-E901-4145-B8F0-97D18BBB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C95D5-01E5-49CA-BC91-CB501F8C4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326D-4DDD-4094-B16F-1BFDEA4B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83C63-9E5D-4529-974A-71073DA1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F9A2A-2AA9-46FC-8D08-A01FA4E7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832D-C26A-4087-BADF-F8A8CD86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1AC2-56CB-42BB-A5D4-C5A2E5E5D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BD66E-1F1A-4740-B32B-CA29796EC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D79F3-1277-429B-8940-16F12164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5EFBF-6D56-40B6-AB71-AB21990C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A84E9-DFE6-4C75-9839-1C4010D8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0EFB-AA01-4721-A979-B14F6B09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D4623-1E48-4801-964B-EFC000847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6E2C0-5F9A-4B76-8297-A843896AE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3B510-B9E9-4386-836B-F8ACB7543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187B4-2874-4DA0-ADD3-610829F4A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8D8C1-22F6-4424-A47C-84CC95C6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58216-8D2B-44E7-A8D4-B015ABAD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485E1-DE5F-40C2-B2EC-29191AE6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C9B3-61ED-433F-91FF-F61D8A4B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95F6E-3BB5-49ED-9A06-58EA9105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6933D-96AD-425B-8C13-B119E17B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F3216-0F15-4F93-878D-ECCB512F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31A73-3C2A-470C-BC56-1A3A6FC6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52FE1-C7C2-4D73-BC86-EB6962CB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64D85-5289-4B19-9054-255366AE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BDA0-1DFE-4564-971B-2F403069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45D29-B51A-4DBB-8343-F8521D6B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E78B3-4185-4F81-88B2-91917E338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85E87-CFC4-4D21-B1C9-861EF3E4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19694-D4BF-4C39-810F-D2733527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C5527-14EA-4B68-B680-8D726227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9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9109-B8C7-4A13-844A-ECA88325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A2CC9-104A-4E08-85F0-23ABF856B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3D3D2-47AC-4CDD-B093-CA5B91F50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C4D54-42A0-409E-824A-309F2F53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BB806-4348-446C-BA20-895C86DA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4B08E-589F-4AAA-9757-6CD6A660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2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9879D-C309-4EDB-8D43-3326F47F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0AF82-8C1F-417A-8B83-08F4146B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51322-5747-4F1A-B893-3C3911640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76A4-E4C7-4C54-8490-E3A830170E8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7EB4-88CB-4FAA-8B99-A614FAC6A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AE41-A9DF-4418-B4CD-23C6165D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CEDF-09FF-458E-9384-8CF6CE37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9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eanin.org/50waysgui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nin.org/education/50-waysa-to-fight-bias-overview?ref=set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nin.org/education/50-ways-to-fight-bias-overview?ref=set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anin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26E68-4508-4F8C-85AC-A89B05F241F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3126"/>
            <a:ext cx="12180887" cy="3425874"/>
          </a:xfrm>
          <a:prstGeom prst="rect">
            <a:avLst/>
          </a:prstGeom>
        </p:spPr>
      </p:pic>
      <p:sp>
        <p:nvSpPr>
          <p:cNvPr id="14" name="object 42">
            <a:extLst>
              <a:ext uri="{FF2B5EF4-FFF2-40B4-BE49-F238E27FC236}">
                <a16:creationId xmlns:a16="http://schemas.microsoft.com/office/drawing/2014/main" id="{AFD025B8-60BF-5D4E-BEAC-E8CC0131BBA7}"/>
              </a:ext>
            </a:extLst>
          </p:cNvPr>
          <p:cNvSpPr/>
          <p:nvPr/>
        </p:nvSpPr>
        <p:spPr>
          <a:xfrm>
            <a:off x="6096000" y="3733538"/>
            <a:ext cx="0" cy="2679664"/>
          </a:xfrm>
          <a:custGeom>
            <a:avLst/>
            <a:gdLst/>
            <a:ahLst/>
            <a:cxnLst/>
            <a:rect l="l" t="t" r="r" b="b"/>
            <a:pathLst>
              <a:path h="4418965">
                <a:moveTo>
                  <a:pt x="0" y="0"/>
                </a:moveTo>
                <a:lnTo>
                  <a:pt x="0" y="4418713"/>
                </a:lnTo>
              </a:path>
            </a:pathLst>
          </a:custGeom>
          <a:ln w="725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43">
            <a:extLst>
              <a:ext uri="{FF2B5EF4-FFF2-40B4-BE49-F238E27FC236}">
                <a16:creationId xmlns:a16="http://schemas.microsoft.com/office/drawing/2014/main" id="{024E7F6F-EA53-0E4C-945F-00452A4CCB61}"/>
              </a:ext>
            </a:extLst>
          </p:cNvPr>
          <p:cNvSpPr txBox="1"/>
          <p:nvPr/>
        </p:nvSpPr>
        <p:spPr>
          <a:xfrm>
            <a:off x="6497845" y="3865526"/>
            <a:ext cx="4785582" cy="236189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1152" b="1" spc="6" dirty="0">
                <a:solidFill>
                  <a:srgbClr val="231F20"/>
                </a:solidFill>
                <a:latin typeface="Avenir"/>
                <a:cs typeface="Avenir"/>
              </a:rPr>
              <a:t>ABOUT THE 50 </a:t>
            </a:r>
            <a:r>
              <a:rPr sz="1152" b="1" spc="-24" dirty="0">
                <a:solidFill>
                  <a:srgbClr val="231F20"/>
                </a:solidFill>
                <a:latin typeface="Avenir"/>
                <a:cs typeface="Avenir"/>
              </a:rPr>
              <a:t>WAYS</a:t>
            </a:r>
            <a:r>
              <a:rPr sz="1152" b="1" spc="-9" dirty="0">
                <a:solidFill>
                  <a:srgbClr val="231F20"/>
                </a:solidFill>
                <a:latin typeface="Avenir"/>
                <a:cs typeface="Avenir"/>
              </a:rPr>
              <a:t> </a:t>
            </a:r>
            <a:r>
              <a:rPr sz="1152" b="1" spc="-12" dirty="0">
                <a:solidFill>
                  <a:srgbClr val="231F20"/>
                </a:solidFill>
                <a:latin typeface="Avenir"/>
                <a:cs typeface="Avenir"/>
              </a:rPr>
              <a:t>PRESENTATION:</a:t>
            </a:r>
            <a:endParaRPr sz="1152" dirty="0">
              <a:latin typeface="Avenir"/>
              <a:cs typeface="Avenir"/>
            </a:endParaRPr>
          </a:p>
          <a:p>
            <a:pPr>
              <a:spcBef>
                <a:spcPts val="9"/>
              </a:spcBef>
            </a:pPr>
            <a:endParaRPr sz="1637" dirty="0">
              <a:latin typeface="Times New Roman"/>
              <a:cs typeface="Times New Roman"/>
            </a:endParaRPr>
          </a:p>
          <a:p>
            <a:pPr marL="197923" marR="1157887" indent="-190222">
              <a:lnSpc>
                <a:spcPct val="116300"/>
              </a:lnSpc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The 50 </a:t>
            </a:r>
            <a:r>
              <a:rPr sz="1182" spc="-3" dirty="0">
                <a:solidFill>
                  <a:srgbClr val="211D1E"/>
                </a:solidFill>
                <a:latin typeface="Avenir-Roman"/>
                <a:cs typeface="Avenir-Roman"/>
              </a:rPr>
              <a:t>Ways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Fight Bias activity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is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divided into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4 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different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presentations.</a:t>
            </a:r>
            <a:endParaRPr sz="1182" dirty="0">
              <a:latin typeface="Avenir-Roman"/>
              <a:cs typeface="Avenir-Roman"/>
            </a:endParaRPr>
          </a:p>
          <a:p>
            <a:pPr marL="197923" marR="3081" indent="-190222">
              <a:lnSpc>
                <a:spcPct val="116300"/>
              </a:lnSpc>
              <a:spcBef>
                <a:spcPts val="652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Each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presentation takes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roughly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1–2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hours 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complete and 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includes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12–13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different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examples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of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gender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bias in the</a:t>
            </a:r>
            <a:r>
              <a:rPr sz="1182" spc="-3" dirty="0">
                <a:solidFill>
                  <a:srgbClr val="211D1E"/>
                </a:solidFill>
                <a:latin typeface="Avenir-Roman"/>
                <a:cs typeface="Avenir-Roman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workplace.</a:t>
            </a:r>
            <a:endParaRPr sz="1182" dirty="0">
              <a:latin typeface="Avenir-Roman"/>
              <a:cs typeface="Avenir-Roman"/>
            </a:endParaRPr>
          </a:p>
          <a:p>
            <a:pPr marL="197923" marR="286488" indent="-190222">
              <a:lnSpc>
                <a:spcPct val="116300"/>
              </a:lnSpc>
              <a:spcBef>
                <a:spcPts val="649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-36" dirty="0">
                <a:solidFill>
                  <a:srgbClr val="211D1E"/>
                </a:solidFill>
                <a:latin typeface="Avenir-Roman"/>
                <a:cs typeface="Avenir-Roman"/>
              </a:rPr>
              <a:t>You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can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repeat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this activity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up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4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times without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repeating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the 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same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content.</a:t>
            </a:r>
            <a:endParaRPr sz="1182" dirty="0">
              <a:latin typeface="Avenir-Roman"/>
              <a:cs typeface="Avenir-Roman"/>
            </a:endParaRPr>
          </a:p>
          <a:p>
            <a:pPr marL="197923" marR="522147" indent="-190222">
              <a:lnSpc>
                <a:spcPct val="116300"/>
              </a:lnSpc>
              <a:spcBef>
                <a:spcPts val="649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This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i</a:t>
            </a:r>
            <a:r>
              <a:rPr sz="1182" spc="3" dirty="0">
                <a:solidFill>
                  <a:srgbClr val="231F20"/>
                </a:solidFill>
                <a:latin typeface="Avenir-Roman"/>
                <a:cs typeface="Avenir-Roman"/>
              </a:rPr>
              <a:t>s </a:t>
            </a:r>
            <a:r>
              <a:rPr sz="1092" b="1" spc="27" dirty="0">
                <a:solidFill>
                  <a:srgbClr val="231F20"/>
                </a:solidFill>
                <a:latin typeface="Avenir-Heavy"/>
                <a:cs typeface="Avenir-Heavy"/>
              </a:rPr>
              <a:t>PRESENTATION </a:t>
            </a:r>
            <a:r>
              <a:rPr lang="en-US" sz="1092" b="1" spc="3" dirty="0">
                <a:solidFill>
                  <a:srgbClr val="231F20"/>
                </a:solidFill>
                <a:latin typeface="Avenir-Heavy"/>
                <a:cs typeface="Avenir-Heavy"/>
              </a:rPr>
              <a:t>1</a:t>
            </a:r>
            <a:r>
              <a:rPr sz="1092" b="1" spc="3" dirty="0">
                <a:solidFill>
                  <a:srgbClr val="231F20"/>
                </a:solidFill>
                <a:latin typeface="Avenir-Heavy"/>
                <a:cs typeface="Avenir-Heavy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Avenir-Roman"/>
                <a:cs typeface="Avenir-Roman"/>
              </a:rPr>
              <a:t>of </a:t>
            </a:r>
            <a:r>
              <a:rPr sz="1092" b="1" spc="24" dirty="0">
                <a:solidFill>
                  <a:srgbClr val="231F20"/>
                </a:solidFill>
                <a:latin typeface="Avenir-Heavy"/>
                <a:cs typeface="Avenir-Heavy"/>
              </a:rPr>
              <a:t>4</a:t>
            </a:r>
            <a:r>
              <a:rPr sz="1182" spc="24" dirty="0">
                <a:solidFill>
                  <a:srgbClr val="231F20"/>
                </a:solidFill>
                <a:latin typeface="Avenir-Roman"/>
                <a:cs typeface="Avenir-Roman"/>
              </a:rPr>
              <a:t>. </a:t>
            </a:r>
            <a:r>
              <a:rPr lang="en-US" sz="1182" spc="9" dirty="0">
                <a:solidFill>
                  <a:srgbClr val="231F20"/>
                </a:solidFill>
                <a:latin typeface="Avenir-Roman"/>
                <a:cs typeface="Avenir-Roman"/>
              </a:rPr>
              <a:t>For additional presentations, s</a:t>
            </a:r>
            <a:r>
              <a:rPr sz="1182" spc="9" dirty="0">
                <a:solidFill>
                  <a:srgbClr val="231F20"/>
                </a:solidFill>
                <a:latin typeface="Avenir-Roman"/>
                <a:cs typeface="Avenir-Roman"/>
              </a:rPr>
              <a:t>ee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the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Moderator Guide </a:t>
            </a:r>
            <a:r>
              <a:rPr lang="en-US" sz="1182" b="1" spc="12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Speaker</a:t>
            </a:r>
            <a:r>
              <a:rPr lang="en-US" sz="1182" b="1" spc="-58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Notes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.</a:t>
            </a:r>
            <a:endParaRPr sz="1182" dirty="0">
              <a:latin typeface="Avenir-Roman"/>
              <a:cs typeface="Avenir-Roman"/>
            </a:endParaRPr>
          </a:p>
        </p:txBody>
      </p:sp>
      <p:sp>
        <p:nvSpPr>
          <p:cNvPr id="16" name="object 44">
            <a:extLst>
              <a:ext uri="{FF2B5EF4-FFF2-40B4-BE49-F238E27FC236}">
                <a16:creationId xmlns:a16="http://schemas.microsoft.com/office/drawing/2014/main" id="{FC558834-EF13-9B4D-BEB4-9DC9D9F9C229}"/>
              </a:ext>
            </a:extLst>
          </p:cNvPr>
          <p:cNvSpPr txBox="1"/>
          <p:nvPr/>
        </p:nvSpPr>
        <p:spPr>
          <a:xfrm>
            <a:off x="1796000" y="3865526"/>
            <a:ext cx="3898156" cy="1063142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18868">
              <a:spcBef>
                <a:spcPts val="69"/>
              </a:spcBef>
            </a:pPr>
            <a:r>
              <a:rPr sz="1152" b="1" spc="6" dirty="0">
                <a:solidFill>
                  <a:srgbClr val="231F20"/>
                </a:solidFill>
                <a:latin typeface="Avenir"/>
                <a:cs typeface="Avenir"/>
              </a:rPr>
              <a:t>TO GET</a:t>
            </a:r>
            <a:r>
              <a:rPr sz="1152" b="1" spc="-3" dirty="0">
                <a:solidFill>
                  <a:srgbClr val="231F20"/>
                </a:solidFill>
                <a:latin typeface="Avenir"/>
                <a:cs typeface="Avenir"/>
              </a:rPr>
              <a:t> </a:t>
            </a:r>
            <a:r>
              <a:rPr sz="1152" b="1" spc="-12" dirty="0">
                <a:solidFill>
                  <a:srgbClr val="231F20"/>
                </a:solidFill>
                <a:latin typeface="Avenir"/>
                <a:cs typeface="Avenir"/>
              </a:rPr>
              <a:t>STARTED:</a:t>
            </a:r>
            <a:endParaRPr sz="1152" dirty="0">
              <a:latin typeface="Avenir"/>
              <a:cs typeface="Avenir"/>
            </a:endParaRPr>
          </a:p>
          <a:p>
            <a:pPr>
              <a:spcBef>
                <a:spcPts val="9"/>
              </a:spcBef>
            </a:pPr>
            <a:endParaRPr sz="1637" dirty="0">
              <a:latin typeface="Times New Roman"/>
              <a:cs typeface="Times New Roman"/>
            </a:endParaRPr>
          </a:p>
          <a:p>
            <a:pPr marL="197923" marR="3081" indent="-190222">
              <a:lnSpc>
                <a:spcPct val="116300"/>
              </a:lnSpc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Download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our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Moderator Guide </a:t>
            </a:r>
            <a:r>
              <a:rPr sz="1182" b="1" spc="12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Speaker</a:t>
            </a:r>
            <a:r>
              <a:rPr sz="1182" b="1" spc="-58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Notes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</a:rPr>
              <a:t>*</a:t>
            </a:r>
            <a:r>
              <a:rPr sz="1182" b="1" spc="9" dirty="0">
                <a:solidFill>
                  <a:srgbClr val="DE3A32"/>
                </a:solidFill>
                <a:latin typeface="Avenir-Heavy"/>
                <a:cs typeface="Avenir-Heavy"/>
              </a:rPr>
              <a:t> </a:t>
            </a:r>
            <a:r>
              <a:rPr sz="1182" b="1" spc="9" dirty="0">
                <a:solidFill>
                  <a:srgbClr val="211D1E"/>
                </a:solidFill>
                <a:latin typeface="Avenir-Heavy"/>
                <a:cs typeface="Avenir-Heavy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prepare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for your session,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find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links to necessary  handouts,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and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learn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what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</a:t>
            </a:r>
            <a:r>
              <a:rPr sz="1182" spc="-18" dirty="0">
                <a:solidFill>
                  <a:srgbClr val="211D1E"/>
                </a:solidFill>
                <a:latin typeface="Avenir-Roman"/>
                <a:cs typeface="Avenir-Roman"/>
              </a:rPr>
              <a:t> say.</a:t>
            </a:r>
            <a:endParaRPr sz="1182" dirty="0">
              <a:latin typeface="Avenir-Roman"/>
              <a:cs typeface="Avenir-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89FAF6-5F57-874B-B791-822DDE68FCD1}"/>
              </a:ext>
            </a:extLst>
          </p:cNvPr>
          <p:cNvSpPr/>
          <p:nvPr/>
        </p:nvSpPr>
        <p:spPr>
          <a:xfrm>
            <a:off x="1967948" y="5164880"/>
            <a:ext cx="3550856" cy="914399"/>
          </a:xfrm>
          <a:prstGeom prst="rect">
            <a:avLst/>
          </a:prstGeom>
          <a:solidFill>
            <a:srgbClr val="F36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392D6-0725-D249-A4C6-FFE59D5E5C08}"/>
              </a:ext>
            </a:extLst>
          </p:cNvPr>
          <p:cNvSpPr/>
          <p:nvPr/>
        </p:nvSpPr>
        <p:spPr>
          <a:xfrm>
            <a:off x="2044148" y="5303050"/>
            <a:ext cx="3342861" cy="63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82" b="1" spc="9" dirty="0">
                <a:latin typeface="Avenir-Heavy"/>
                <a:cs typeface="Avenir-Heavy"/>
              </a:rPr>
              <a:t>* Use “Slide Show” mode to click on links in this presentation or right click to access the hyperlink when not in “Slide Show” mode.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4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5A951-F9DB-47C4-AF08-4817308B7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5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1FCBE-F60B-4133-8DE8-5830E1F6A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2"/>
            <a:ext cx="12180887" cy="68517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7E516E-34E0-4243-83DC-C5115B6F76F7}"/>
              </a:ext>
            </a:extLst>
          </p:cNvPr>
          <p:cNvSpPr/>
          <p:nvPr/>
        </p:nvSpPr>
        <p:spPr>
          <a:xfrm>
            <a:off x="8963406" y="2431916"/>
            <a:ext cx="3015575" cy="28502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121">
            <a:extLst>
              <a:ext uri="{FF2B5EF4-FFF2-40B4-BE49-F238E27FC236}">
                <a16:creationId xmlns:a16="http://schemas.microsoft.com/office/drawing/2014/main" id="{0BDE876E-FD58-D54A-B1B5-71E5EC431E62}"/>
              </a:ext>
            </a:extLst>
          </p:cNvPr>
          <p:cNvSpPr/>
          <p:nvPr/>
        </p:nvSpPr>
        <p:spPr>
          <a:xfrm>
            <a:off x="9966660" y="3107824"/>
            <a:ext cx="705053" cy="691961"/>
          </a:xfrm>
          <a:custGeom>
            <a:avLst/>
            <a:gdLst/>
            <a:ahLst/>
            <a:cxnLst/>
            <a:rect l="l" t="t" r="r" b="b"/>
            <a:pathLst>
              <a:path w="1162684" h="1141095">
                <a:moveTo>
                  <a:pt x="581071" y="0"/>
                </a:moveTo>
                <a:lnTo>
                  <a:pt x="533413" y="1890"/>
                </a:lnTo>
                <a:lnTo>
                  <a:pt x="486817" y="7466"/>
                </a:lnTo>
                <a:lnTo>
                  <a:pt x="441431" y="16578"/>
                </a:lnTo>
                <a:lnTo>
                  <a:pt x="397405" y="29081"/>
                </a:lnTo>
                <a:lnTo>
                  <a:pt x="354889" y="44827"/>
                </a:lnTo>
                <a:lnTo>
                  <a:pt x="314033" y="63671"/>
                </a:lnTo>
                <a:lnTo>
                  <a:pt x="274985" y="85464"/>
                </a:lnTo>
                <a:lnTo>
                  <a:pt x="237895" y="110061"/>
                </a:lnTo>
                <a:lnTo>
                  <a:pt x="202914" y="137314"/>
                </a:lnTo>
                <a:lnTo>
                  <a:pt x="170189" y="167077"/>
                </a:lnTo>
                <a:lnTo>
                  <a:pt x="139872" y="199202"/>
                </a:lnTo>
                <a:lnTo>
                  <a:pt x="112111" y="233544"/>
                </a:lnTo>
                <a:lnTo>
                  <a:pt x="87056" y="269954"/>
                </a:lnTo>
                <a:lnTo>
                  <a:pt x="64857" y="308287"/>
                </a:lnTo>
                <a:lnTo>
                  <a:pt x="45662" y="348396"/>
                </a:lnTo>
                <a:lnTo>
                  <a:pt x="29622" y="390133"/>
                </a:lnTo>
                <a:lnTo>
                  <a:pt x="16887" y="433352"/>
                </a:lnTo>
                <a:lnTo>
                  <a:pt x="7605" y="477906"/>
                </a:lnTo>
                <a:lnTo>
                  <a:pt x="1926" y="523649"/>
                </a:lnTo>
                <a:lnTo>
                  <a:pt x="0" y="570432"/>
                </a:lnTo>
                <a:lnTo>
                  <a:pt x="1926" y="617216"/>
                </a:lnTo>
                <a:lnTo>
                  <a:pt x="7605" y="662959"/>
                </a:lnTo>
                <a:lnTo>
                  <a:pt x="16887" y="707513"/>
                </a:lnTo>
                <a:lnTo>
                  <a:pt x="29622" y="750732"/>
                </a:lnTo>
                <a:lnTo>
                  <a:pt x="45662" y="792469"/>
                </a:lnTo>
                <a:lnTo>
                  <a:pt x="64857" y="832577"/>
                </a:lnTo>
                <a:lnTo>
                  <a:pt x="87056" y="870910"/>
                </a:lnTo>
                <a:lnTo>
                  <a:pt x="112111" y="907321"/>
                </a:lnTo>
                <a:lnTo>
                  <a:pt x="139872" y="941662"/>
                </a:lnTo>
                <a:lnTo>
                  <a:pt x="170189" y="973788"/>
                </a:lnTo>
                <a:lnTo>
                  <a:pt x="202914" y="1003551"/>
                </a:lnTo>
                <a:lnTo>
                  <a:pt x="237895" y="1030804"/>
                </a:lnTo>
                <a:lnTo>
                  <a:pt x="274985" y="1055400"/>
                </a:lnTo>
                <a:lnTo>
                  <a:pt x="314033" y="1077194"/>
                </a:lnTo>
                <a:lnTo>
                  <a:pt x="354889" y="1096037"/>
                </a:lnTo>
                <a:lnTo>
                  <a:pt x="397405" y="1111784"/>
                </a:lnTo>
                <a:lnTo>
                  <a:pt x="441431" y="1124287"/>
                </a:lnTo>
                <a:lnTo>
                  <a:pt x="486817" y="1133399"/>
                </a:lnTo>
                <a:lnTo>
                  <a:pt x="533413" y="1138974"/>
                </a:lnTo>
                <a:lnTo>
                  <a:pt x="581071" y="1140865"/>
                </a:lnTo>
                <a:lnTo>
                  <a:pt x="628728" y="1138974"/>
                </a:lnTo>
                <a:lnTo>
                  <a:pt x="675325" y="1133399"/>
                </a:lnTo>
                <a:lnTo>
                  <a:pt x="720711" y="1124287"/>
                </a:lnTo>
                <a:lnTo>
                  <a:pt x="764736" y="1111784"/>
                </a:lnTo>
                <a:lnTo>
                  <a:pt x="807252" y="1096037"/>
                </a:lnTo>
                <a:lnTo>
                  <a:pt x="848109" y="1077194"/>
                </a:lnTo>
                <a:lnTo>
                  <a:pt x="887157" y="1055400"/>
                </a:lnTo>
                <a:lnTo>
                  <a:pt x="924246" y="1030804"/>
                </a:lnTo>
                <a:lnTo>
                  <a:pt x="959228" y="1003551"/>
                </a:lnTo>
                <a:lnTo>
                  <a:pt x="991952" y="973788"/>
                </a:lnTo>
                <a:lnTo>
                  <a:pt x="1022270" y="941662"/>
                </a:lnTo>
                <a:lnTo>
                  <a:pt x="1050031" y="907321"/>
                </a:lnTo>
                <a:lnTo>
                  <a:pt x="1075086" y="870910"/>
                </a:lnTo>
                <a:lnTo>
                  <a:pt x="1097285" y="832577"/>
                </a:lnTo>
                <a:lnTo>
                  <a:pt x="1116479" y="792469"/>
                </a:lnTo>
                <a:lnTo>
                  <a:pt x="1132519" y="750732"/>
                </a:lnTo>
                <a:lnTo>
                  <a:pt x="1145255" y="707513"/>
                </a:lnTo>
                <a:lnTo>
                  <a:pt x="1154537" y="662959"/>
                </a:lnTo>
                <a:lnTo>
                  <a:pt x="1160216" y="617216"/>
                </a:lnTo>
                <a:lnTo>
                  <a:pt x="1162142" y="570432"/>
                </a:lnTo>
                <a:lnTo>
                  <a:pt x="1160216" y="523649"/>
                </a:lnTo>
                <a:lnTo>
                  <a:pt x="1154537" y="477906"/>
                </a:lnTo>
                <a:lnTo>
                  <a:pt x="1145255" y="433352"/>
                </a:lnTo>
                <a:lnTo>
                  <a:pt x="1132519" y="390133"/>
                </a:lnTo>
                <a:lnTo>
                  <a:pt x="1116479" y="348396"/>
                </a:lnTo>
                <a:lnTo>
                  <a:pt x="1097285" y="308287"/>
                </a:lnTo>
                <a:lnTo>
                  <a:pt x="1075086" y="269954"/>
                </a:lnTo>
                <a:lnTo>
                  <a:pt x="1050031" y="233544"/>
                </a:lnTo>
                <a:lnTo>
                  <a:pt x="1022270" y="199202"/>
                </a:lnTo>
                <a:lnTo>
                  <a:pt x="991952" y="167077"/>
                </a:lnTo>
                <a:lnTo>
                  <a:pt x="959228" y="137314"/>
                </a:lnTo>
                <a:lnTo>
                  <a:pt x="924246" y="110061"/>
                </a:lnTo>
                <a:lnTo>
                  <a:pt x="887157" y="85464"/>
                </a:lnTo>
                <a:lnTo>
                  <a:pt x="848109" y="63671"/>
                </a:lnTo>
                <a:lnTo>
                  <a:pt x="807252" y="44827"/>
                </a:lnTo>
                <a:lnTo>
                  <a:pt x="764736" y="29081"/>
                </a:lnTo>
                <a:lnTo>
                  <a:pt x="720711" y="16578"/>
                </a:lnTo>
                <a:lnTo>
                  <a:pt x="675325" y="7466"/>
                </a:lnTo>
                <a:lnTo>
                  <a:pt x="628728" y="1890"/>
                </a:lnTo>
                <a:lnTo>
                  <a:pt x="58107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122">
            <a:extLst>
              <a:ext uri="{FF2B5EF4-FFF2-40B4-BE49-F238E27FC236}">
                <a16:creationId xmlns:a16="http://schemas.microsoft.com/office/drawing/2014/main" id="{D921B4D9-2E71-9C49-BEE9-B711791C384B}"/>
              </a:ext>
            </a:extLst>
          </p:cNvPr>
          <p:cNvSpPr/>
          <p:nvPr/>
        </p:nvSpPr>
        <p:spPr>
          <a:xfrm>
            <a:off x="10238615" y="3312024"/>
            <a:ext cx="232579" cy="283793"/>
          </a:xfrm>
          <a:custGeom>
            <a:avLst/>
            <a:gdLst/>
            <a:ahLst/>
            <a:cxnLst/>
            <a:rect l="l" t="t" r="r" b="b"/>
            <a:pathLst>
              <a:path w="383540" h="467995">
                <a:moveTo>
                  <a:pt x="1111" y="1769"/>
                </a:moveTo>
                <a:lnTo>
                  <a:pt x="1581" y="467378"/>
                </a:lnTo>
                <a:lnTo>
                  <a:pt x="382951" y="235479"/>
                </a:lnTo>
                <a:lnTo>
                  <a:pt x="1111" y="1769"/>
                </a:lnTo>
                <a:close/>
              </a:path>
              <a:path w="383540" h="467995">
                <a:moveTo>
                  <a:pt x="1109" y="0"/>
                </a:moveTo>
                <a:lnTo>
                  <a:pt x="0" y="1088"/>
                </a:lnTo>
                <a:lnTo>
                  <a:pt x="1111" y="1769"/>
                </a:lnTo>
                <a:lnTo>
                  <a:pt x="1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123">
            <a:hlinkClick r:id="rId3"/>
            <a:extLst>
              <a:ext uri="{FF2B5EF4-FFF2-40B4-BE49-F238E27FC236}">
                <a16:creationId xmlns:a16="http://schemas.microsoft.com/office/drawing/2014/main" id="{E1A00A04-868F-5541-8182-05B78851E9DF}"/>
              </a:ext>
            </a:extLst>
          </p:cNvPr>
          <p:cNvSpPr txBox="1"/>
          <p:nvPr/>
        </p:nvSpPr>
        <p:spPr>
          <a:xfrm>
            <a:off x="9244693" y="3902633"/>
            <a:ext cx="2147890" cy="58562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01000"/>
              </a:lnSpc>
              <a:spcBef>
                <a:spcPts val="58"/>
              </a:spcBef>
            </a:pPr>
            <a:r>
              <a:rPr sz="1243" spc="-12" dirty="0">
                <a:solidFill>
                  <a:srgbClr val="EE2E24"/>
                </a:solidFill>
                <a:latin typeface="Avenir-Book"/>
                <a:cs typeface="Avenir-Book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Watch </a:t>
            </a:r>
            <a:r>
              <a:rPr sz="1243" spc="-3" dirty="0">
                <a:solidFill>
                  <a:srgbClr val="EE2E24"/>
                </a:solidFill>
                <a:latin typeface="Avenir-Book"/>
                <a:cs typeface="Avenir-Book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</a:t>
            </a:r>
            <a:r>
              <a:rPr sz="1243" spc="-6" dirty="0">
                <a:solidFill>
                  <a:srgbClr val="EE2E24"/>
                </a:solidFill>
                <a:latin typeface="Avenir-Book"/>
                <a:cs typeface="Avenir-Book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video:  </a:t>
            </a:r>
            <a:r>
              <a:rPr sz="1243" spc="-6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“Introduction </a:t>
            </a:r>
            <a:r>
              <a:rPr sz="1243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 the</a:t>
            </a:r>
            <a:r>
              <a:rPr sz="1243" spc="-52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43" spc="-3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Common  Biases </a:t>
            </a:r>
            <a:r>
              <a:rPr sz="1243" spc="-12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Women</a:t>
            </a:r>
            <a:r>
              <a:rPr sz="1243" spc="-42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43" spc="-3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Experience”</a:t>
            </a:r>
            <a:endParaRPr sz="1243" dirty="0">
              <a:solidFill>
                <a:srgbClr val="EE2E24"/>
              </a:solidFill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6243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C9CE2-8F29-4AC5-914D-CC75A1C3C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4FDCA-1E4F-4B06-BE51-C88104341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6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44DAC-15E7-4D10-A0C5-1C33AEFC0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91A3E-449E-4F6B-B277-706B919E5B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3DED4-2C6D-4FE5-9881-7AB2386FA5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C00A8-10A1-4A4F-BC3D-D01D0963F2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2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4D2A5-2058-4A62-AA0F-9DDC4E0987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5A6C1-A081-4C74-BE0A-E5275D4A86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911F0-FCBF-4F98-8E84-32FB427D0E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4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85FAF-AE85-4236-802C-9D11862C95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5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587B6-1AD9-4D16-80F9-5A6DE6F59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61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21144-5201-4B86-942E-4793FD7AB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11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3BE28-3ED2-4EEA-8746-429A5A5AAD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B0A5D-4E4B-4557-9863-D23CF7E2C9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2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C168A-E7BB-4FD3-9AAE-9FD53C0AC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9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C0553-7F25-4109-9AB0-4634C53C32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51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F8B36-7DFD-4276-9BEA-46FCD20C1A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3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20A66-4C2E-4457-B570-71CFCF11C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8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E2704-E923-44B3-8169-BF541EF319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AE470-1290-4490-8BEC-D97A4E83D2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02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FB738-D872-4A2E-801C-7021CFD59E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32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AA0B2-1445-4E9A-87E2-D2944AAAD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7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3B90F-1427-4B81-9F67-B372F693E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24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93519-1F6D-41FB-BF42-1C858455A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99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A3F1C-1452-4B55-85F5-EE50D5A24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28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9BA7E-CD89-464D-999F-3C8A7A01A1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4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96E5D-BE9C-4D29-9BA8-D9DF801B7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23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B1CEE-D17A-47D5-88C7-D066C29D7A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3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EBAC5-15C8-4E33-ABA7-F869FE49C6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33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7D75D-52F6-48F6-BA6F-A7E61853C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1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285A2-601C-4D57-8739-2B91223A14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82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9B90D-A0FF-4AAF-A01A-E16FA55063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00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EF29F-E41D-47B1-AC6F-D854C5116E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9DEF0-7478-441C-8859-9035ECF35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33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F5602-F93A-4045-80DB-99928D1F79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35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B9527-92A6-4CD7-A06B-1FD392D864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96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48049-7829-4A7A-AA61-6B6C0D944C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0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F1DA2-C1DF-43F0-AC1D-867BEF5BC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8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55CDC-3001-4195-B3F1-A604F65F7C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81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A971B-9B03-492F-96FD-E159D2C505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4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453459-391A-4F50-AE98-57DD4385B9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5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AE888-B0A5-44EA-B209-ED9D721B6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68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CF81E-E1A2-4B51-BC8C-B96CE9EE35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391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E2D33-1984-4C93-BB02-1D79D3E45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12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DB8B9-EA94-420F-81D2-FB5D2A0A9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77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2C3A8-0331-47D8-A69C-D47FAC7877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450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4F82E-803C-46B4-A284-8CA2A6A15F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4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8DE315-F3F0-4F50-92FE-0F07938CB3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0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6B0F7-693C-4715-90B6-E9C7C1311D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775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96805-8F39-4D1B-B361-2E7B5822B1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0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F5DE9-C762-40D4-9876-FB237CD11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455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A7B0C-147A-4281-ACFF-1D2932C14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7E658-E328-4975-8B51-D4B248C2F4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83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F9C9B-1C58-4100-8A89-F2D1E45C5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322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9F1F3-D979-406B-89B4-2B3D3F9376A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6"/>
          <a:stretch/>
        </p:blipFill>
        <p:spPr>
          <a:xfrm>
            <a:off x="4763" y="3126"/>
            <a:ext cx="12180887" cy="5415181"/>
          </a:xfrm>
          <a:prstGeom prst="rect">
            <a:avLst/>
          </a:prstGeom>
        </p:spPr>
      </p:pic>
      <p:sp>
        <p:nvSpPr>
          <p:cNvPr id="6" name="object 36">
            <a:extLst>
              <a:ext uri="{FF2B5EF4-FFF2-40B4-BE49-F238E27FC236}">
                <a16:creationId xmlns:a16="http://schemas.microsoft.com/office/drawing/2014/main" id="{D7B434D5-1717-1746-92B0-CF8BE8202A93}"/>
              </a:ext>
            </a:extLst>
          </p:cNvPr>
          <p:cNvSpPr txBox="1"/>
          <p:nvPr/>
        </p:nvSpPr>
        <p:spPr>
          <a:xfrm>
            <a:off x="4986792" y="5566439"/>
            <a:ext cx="2218742" cy="882552"/>
          </a:xfrm>
          <a:prstGeom prst="rect">
            <a:avLst/>
          </a:prstGeom>
        </p:spPr>
        <p:txBody>
          <a:bodyPr vert="horz" wrap="square" lIns="0" tIns="42357" rIns="0" bIns="0" rtlCol="0">
            <a:spAutoFit/>
          </a:bodyPr>
          <a:lstStyle/>
          <a:p>
            <a:pPr algn="ctr">
              <a:spcBef>
                <a:spcPts val="334"/>
              </a:spcBef>
            </a:pPr>
            <a:r>
              <a:rPr sz="2001" b="1" spc="76" dirty="0">
                <a:solidFill>
                  <a:srgbClr val="231F20"/>
                </a:solidFill>
                <a:latin typeface="Avenir-Heavy"/>
                <a:cs typeface="Avenir-Heavy"/>
              </a:rPr>
              <a:t>LEARN </a:t>
            </a:r>
            <a:r>
              <a:rPr sz="2001" b="1" spc="69" dirty="0">
                <a:solidFill>
                  <a:srgbClr val="231F20"/>
                </a:solidFill>
                <a:latin typeface="Avenir-Heavy"/>
                <a:cs typeface="Avenir-Heavy"/>
              </a:rPr>
              <a:t>MORE</a:t>
            </a:r>
            <a:r>
              <a:rPr sz="2001" b="1" spc="276" dirty="0">
                <a:solidFill>
                  <a:srgbClr val="231F20"/>
                </a:solidFill>
                <a:latin typeface="Avenir-Heavy"/>
                <a:cs typeface="Avenir-Heavy"/>
              </a:rPr>
              <a:t> </a:t>
            </a:r>
            <a:r>
              <a:rPr sz="2001" b="1" spc="-45" dirty="0">
                <a:solidFill>
                  <a:srgbClr val="231F20"/>
                </a:solidFill>
                <a:latin typeface="Avenir-Heavy"/>
                <a:cs typeface="Avenir-Heavy"/>
              </a:rPr>
              <a:t>AT</a:t>
            </a:r>
            <a:endParaRPr sz="2001" dirty="0">
              <a:latin typeface="Avenir-Heavy"/>
              <a:cs typeface="Avenir-Heavy"/>
            </a:endParaRPr>
          </a:p>
          <a:p>
            <a:pPr algn="ctr">
              <a:spcBef>
                <a:spcPts val="440"/>
              </a:spcBef>
            </a:pPr>
            <a:r>
              <a:rPr sz="3123" spc="-33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leanin.org</a:t>
            </a:r>
            <a:endParaRPr sz="3123" dirty="0">
              <a:solidFill>
                <a:srgbClr val="EE2E24"/>
              </a:solidFill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92539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2F145-43A0-44FC-BD2F-5E8F086E1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5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3AA5D-800C-4DA1-8B66-3798BEFB8C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5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03CFF-5E16-4E5A-8B6D-9C2871752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154</Words>
  <Application>Microsoft Office PowerPoint</Application>
  <PresentationFormat>Widescreen</PresentationFormat>
  <Paragraphs>15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Avenir</vt:lpstr>
      <vt:lpstr>Avenir-Book</vt:lpstr>
      <vt:lpstr>Avenir-Heavy</vt:lpstr>
      <vt:lpstr>Avenir-Roman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Seabela, Mogaleadi</cp:lastModifiedBy>
  <cp:revision>25</cp:revision>
  <dcterms:created xsi:type="dcterms:W3CDTF">2019-04-18T19:22:13Z</dcterms:created>
  <dcterms:modified xsi:type="dcterms:W3CDTF">2020-12-14T18:09:27Z</dcterms:modified>
</cp:coreProperties>
</file>